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A4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9" autoAdjust="0"/>
    <p:restoredTop sz="86475" autoAdjust="0"/>
  </p:normalViewPr>
  <p:slideViewPr>
    <p:cSldViewPr>
      <p:cViewPr varScale="1">
        <p:scale>
          <a:sx n="55" d="100"/>
          <a:sy n="55" d="100"/>
        </p:scale>
        <p:origin x="2664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42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00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68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52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24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561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630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14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94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16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90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04BA4-CA20-40A7-94D0-B38B3D65423C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6BA2-479D-49D8-97D4-2FAC62BEFC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23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826">
            <a:off x="3498413" y="5858685"/>
            <a:ext cx="3039654" cy="225971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Film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3635896"/>
            <a:ext cx="1800200" cy="2595076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1284">
            <a:off x="353875" y="1002101"/>
            <a:ext cx="2799914" cy="233734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8662">
            <a:off x="269389" y="6323865"/>
            <a:ext cx="2343091" cy="25819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344">
            <a:off x="3798649" y="3019231"/>
            <a:ext cx="2773603" cy="2218089"/>
          </a:xfrm>
          <a:prstGeom prst="rect">
            <a:avLst/>
          </a:prstGeom>
        </p:spPr>
      </p:pic>
      <p:sp>
        <p:nvSpPr>
          <p:cNvPr id="11" name="Ovale 10"/>
          <p:cNvSpPr/>
          <p:nvPr/>
        </p:nvSpPr>
        <p:spPr>
          <a:xfrm>
            <a:off x="3321292" y="347531"/>
            <a:ext cx="3510390" cy="1966211"/>
          </a:xfrm>
          <a:prstGeom prst="ellipse">
            <a:avLst/>
          </a:prstGeom>
          <a:solidFill>
            <a:schemeClr val="bg2">
              <a:lumMod val="75000"/>
              <a:alpha val="92157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Il Cinema a Via Cornelia</a:t>
            </a:r>
          </a:p>
          <a:p>
            <a:pPr algn="ctr"/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Classi V A e V B</a:t>
            </a:r>
          </a:p>
        </p:txBody>
      </p:sp>
      <p:sp>
        <p:nvSpPr>
          <p:cNvPr id="9" name="Fumetto 3 8"/>
          <p:cNvSpPr/>
          <p:nvPr/>
        </p:nvSpPr>
        <p:spPr>
          <a:xfrm rot="1528699">
            <a:off x="1636022" y="159006"/>
            <a:ext cx="2010661" cy="1199544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0000"/>
                </a:solidFill>
                <a:latin typeface="Book Antiqua" panose="02040602050305030304" pitchFamily="18" charset="0"/>
              </a:rPr>
              <a:t>Aggiungi un posto a tavola 1974</a:t>
            </a:r>
          </a:p>
        </p:txBody>
      </p:sp>
      <p:sp>
        <p:nvSpPr>
          <p:cNvPr id="10" name="Fumetto 3 9"/>
          <p:cNvSpPr/>
          <p:nvPr/>
        </p:nvSpPr>
        <p:spPr>
          <a:xfrm rot="1930363">
            <a:off x="1702305" y="4176545"/>
            <a:ext cx="1725198" cy="1044065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Il monello</a:t>
            </a:r>
          </a:p>
          <a:p>
            <a:pPr algn="ctr"/>
            <a:r>
              <a:rPr lang="it-IT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1921</a:t>
            </a:r>
          </a:p>
        </p:txBody>
      </p:sp>
      <p:sp>
        <p:nvSpPr>
          <p:cNvPr id="13" name="Fumetto 3 12"/>
          <p:cNvSpPr/>
          <p:nvPr/>
        </p:nvSpPr>
        <p:spPr>
          <a:xfrm rot="2269798">
            <a:off x="1586399" y="5613068"/>
            <a:ext cx="1937913" cy="123023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Book Antiqua" panose="02040602050305030304" pitchFamily="18" charset="0"/>
              </a:rPr>
              <a:t>La guerra dei bottoni </a:t>
            </a:r>
          </a:p>
          <a:p>
            <a:pPr algn="ctr"/>
            <a:r>
              <a:rPr lang="it-IT" sz="1600" dirty="0">
                <a:latin typeface="Book Antiqua" panose="02040602050305030304" pitchFamily="18" charset="0"/>
              </a:rPr>
              <a:t>1962</a:t>
            </a:r>
          </a:p>
        </p:txBody>
      </p:sp>
      <p:sp>
        <p:nvSpPr>
          <p:cNvPr id="16" name="Fumetto 2 15"/>
          <p:cNvSpPr/>
          <p:nvPr/>
        </p:nvSpPr>
        <p:spPr>
          <a:xfrm rot="2444865">
            <a:off x="5383991" y="2301814"/>
            <a:ext cx="1288306" cy="984496"/>
          </a:xfrm>
          <a:prstGeom prst="wedgeRound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>
              <a:latin typeface="Book Antiqua" panose="02040602050305030304" pitchFamily="18" charset="0"/>
            </a:endParaRPr>
          </a:p>
          <a:p>
            <a:pPr algn="ctr"/>
            <a:r>
              <a:rPr lang="it-IT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Il viaggio di </a:t>
            </a:r>
            <a:r>
              <a:rPr lang="it-IT" sz="1600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Funny</a:t>
            </a:r>
            <a:r>
              <a:rPr lang="it-IT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 </a:t>
            </a:r>
          </a:p>
          <a:p>
            <a:pPr algn="ctr"/>
            <a:r>
              <a:rPr lang="it-IT" sz="1600" b="1" dirty="0">
                <a:solidFill>
                  <a:srgbClr val="7030A0"/>
                </a:solidFill>
                <a:latin typeface="Book Antiqua" panose="02040602050305030304" pitchFamily="18" charset="0"/>
              </a:rPr>
              <a:t>2016</a:t>
            </a:r>
          </a:p>
        </p:txBody>
      </p:sp>
      <p:sp>
        <p:nvSpPr>
          <p:cNvPr id="18" name="Fumetto 3 17"/>
          <p:cNvSpPr/>
          <p:nvPr/>
        </p:nvSpPr>
        <p:spPr>
          <a:xfrm>
            <a:off x="3284984" y="5364088"/>
            <a:ext cx="1656184" cy="864096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FFFF00"/>
                </a:solidFill>
                <a:latin typeface="Book Antiqua" panose="02040602050305030304" pitchFamily="18" charset="0"/>
              </a:rPr>
              <a:t>Matilde 6 mitica </a:t>
            </a:r>
          </a:p>
          <a:p>
            <a:pPr algn="ctr"/>
            <a:r>
              <a:rPr lang="it-IT" sz="1600" b="1" dirty="0">
                <a:solidFill>
                  <a:srgbClr val="FFFF00"/>
                </a:solidFill>
                <a:latin typeface="Book Antiqua" panose="02040602050305030304" pitchFamily="18" charset="0"/>
              </a:rPr>
              <a:t>1996</a:t>
            </a:r>
          </a:p>
        </p:txBody>
      </p:sp>
    </p:spTree>
    <p:extLst>
      <p:ext uri="{BB962C8B-B14F-4D97-AF65-F5344CB8AC3E}">
        <p14:creationId xmlns:p14="http://schemas.microsoft.com/office/powerpoint/2010/main" val="105478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3483">
            <a:off x="4357868" y="746034"/>
            <a:ext cx="2311260" cy="3227718"/>
          </a:xfrm>
        </p:spPr>
      </p:pic>
      <p:sp>
        <p:nvSpPr>
          <p:cNvPr id="9" name="Rettangolo 8"/>
          <p:cNvSpPr/>
          <p:nvPr/>
        </p:nvSpPr>
        <p:spPr>
          <a:xfrm rot="21087084">
            <a:off x="435874" y="535910"/>
            <a:ext cx="4097841" cy="3632704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accent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Il Cinema a Via Cornelia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è stata una proposta didattica concordata dalle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insegnanti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con la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direttrice della Biblioteca «Cornelia»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e rivolta agli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alunni delle classi  V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. Il fine è stato quello di stimolare gli alunni a riflettere su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temi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quali la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scuola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e la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famiglia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, oggi istituzioni in costante evoluzione ed esposte a sempre nuovi cambiamenti. I film infatti sono stati scelti per mettere in risalto le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trasformazioni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avvenute dal secolo scorso a oggi e come queste trasformazioni possano essere oggetto di una molteplicità di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chiavi di lettura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e, al tempo stesso, produrre una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pluralità di stimoli. </a:t>
            </a:r>
          </a:p>
          <a:p>
            <a:pPr algn="ctr"/>
            <a:endParaRPr lang="it-IT" sz="1600" dirty="0">
              <a:solidFill>
                <a:schemeClr val="bg2">
                  <a:lumMod val="2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 rot="516020">
            <a:off x="2992409" y="4093191"/>
            <a:ext cx="3557141" cy="43927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 La visione di ogni film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è stata anticipata da una introduzione della trama. Dopo ogni film si è aperto un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dibattito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vivo e partecipato in cui i bambini hanno espresso impressioni, sensazioni, emozioni e soprattutto tanto entusiasmo. Al dibattito ha fatto seguito un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elaborato scritto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nel quale i bambini hanno sperimentato la traduzione in forma scritta dell’esperienza vissuta. Hanno tutti concluso il percorso con un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disegno di gruppo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su un film a scelta. Le visioni sono avvenute nella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biblioteca di Via Cornelia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che ha messo a disposizione della scuola non solo il materiale ma, innanzitutto, una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bellissima accoglienza.</a:t>
            </a:r>
            <a:endParaRPr lang="it-IT" sz="1600" b="1" dirty="0"/>
          </a:p>
        </p:txBody>
      </p:sp>
      <p:sp>
        <p:nvSpPr>
          <p:cNvPr id="3" name="Rettangolo arrotondato 2"/>
          <p:cNvSpPr/>
          <p:nvPr/>
        </p:nvSpPr>
        <p:spPr>
          <a:xfrm rot="20684399">
            <a:off x="125406" y="7042382"/>
            <a:ext cx="2629611" cy="156017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Educare attraverso il cinema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è, a nostro avviso, un atto verso una </a:t>
            </a:r>
            <a:r>
              <a:rPr lang="it-IT" sz="1600" b="1" dirty="0">
                <a:solidFill>
                  <a:schemeClr val="bg2">
                    <a:lumMod val="25000"/>
                  </a:schemeClr>
                </a:solidFill>
              </a:rPr>
              <a:t>crescita consapevole e critica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332661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269</Words>
  <Application>Microsoft Office PowerPoint</Application>
  <PresentationFormat>Presentazione su schermo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Book Antiqua</vt:lpstr>
      <vt:lpstr>Calibri</vt:lpstr>
      <vt:lpstr>Tema di Office</vt:lpstr>
      <vt:lpstr>I Film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Docente</dc:creator>
  <cp:lastModifiedBy>giuseppe russo</cp:lastModifiedBy>
  <cp:revision>35</cp:revision>
  <cp:lastPrinted>2019-04-02T14:43:19Z</cp:lastPrinted>
  <dcterms:created xsi:type="dcterms:W3CDTF">2019-04-01T09:33:45Z</dcterms:created>
  <dcterms:modified xsi:type="dcterms:W3CDTF">2019-04-08T15:20:59Z</dcterms:modified>
</cp:coreProperties>
</file>