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62" r:id="rId6"/>
    <p:sldId id="260" r:id="rId7"/>
    <p:sldId id="261"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1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3228664-EABE-48EF-B617-960E4CB103B5}" type="datetimeFigureOut">
              <a:rPr lang="it-IT" smtClean="0"/>
              <a:pPr/>
              <a:t>09/04/2015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0C775D-7E02-4080-B757-C1FE277EDE4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3228664-EABE-48EF-B617-960E4CB103B5}" type="datetimeFigureOut">
              <a:rPr lang="it-IT" smtClean="0"/>
              <a:pPr/>
              <a:t>09/04/2015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0C775D-7E02-4080-B757-C1FE277EDE4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3228664-EABE-48EF-B617-960E4CB103B5}" type="datetimeFigureOut">
              <a:rPr lang="it-IT" smtClean="0"/>
              <a:pPr/>
              <a:t>09/04/2015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0C775D-7E02-4080-B757-C1FE277EDE4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3228664-EABE-48EF-B617-960E4CB103B5}" type="datetimeFigureOut">
              <a:rPr lang="it-IT" smtClean="0"/>
              <a:pPr/>
              <a:t>09/04/2015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0C775D-7E02-4080-B757-C1FE277EDE4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3228664-EABE-48EF-B617-960E4CB103B5}" type="datetimeFigureOut">
              <a:rPr lang="it-IT" smtClean="0"/>
              <a:pPr/>
              <a:t>09/04/2015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90C775D-7E02-4080-B757-C1FE277EDE4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3228664-EABE-48EF-B617-960E4CB103B5}" type="datetimeFigureOut">
              <a:rPr lang="it-IT" smtClean="0"/>
              <a:pPr/>
              <a:t>09/04/2015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90C775D-7E02-4080-B757-C1FE277EDE4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3228664-EABE-48EF-B617-960E4CB103B5}" type="datetimeFigureOut">
              <a:rPr lang="it-IT" smtClean="0"/>
              <a:pPr/>
              <a:t>09/04/2015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90C775D-7E02-4080-B757-C1FE277EDE4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3228664-EABE-48EF-B617-960E4CB103B5}" type="datetimeFigureOut">
              <a:rPr lang="it-IT" smtClean="0"/>
              <a:pPr/>
              <a:t>09/04/2015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90C775D-7E02-4080-B757-C1FE277EDE4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3228664-EABE-48EF-B617-960E4CB103B5}" type="datetimeFigureOut">
              <a:rPr lang="it-IT" smtClean="0"/>
              <a:pPr/>
              <a:t>09/04/2015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90C775D-7E02-4080-B757-C1FE277EDE4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3228664-EABE-48EF-B617-960E4CB103B5}" type="datetimeFigureOut">
              <a:rPr lang="it-IT" smtClean="0"/>
              <a:pPr/>
              <a:t>09/04/2015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90C775D-7E02-4080-B757-C1FE277EDE4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3228664-EABE-48EF-B617-960E4CB103B5}" type="datetimeFigureOut">
              <a:rPr lang="it-IT" smtClean="0"/>
              <a:pPr/>
              <a:t>09/04/2015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90C775D-7E02-4080-B757-C1FE277EDE4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28664-EABE-48EF-B617-960E4CB103B5}" type="datetimeFigureOut">
              <a:rPr lang="it-IT" smtClean="0"/>
              <a:pPr/>
              <a:t>09/04/2015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C775D-7E02-4080-B757-C1FE277EDE4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908721"/>
            <a:ext cx="7772400" cy="3744416"/>
          </a:xfrm>
        </p:spPr>
        <p:txBody>
          <a:bodyPr>
            <a:normAutofit/>
          </a:bodyPr>
          <a:lstStyle/>
          <a:p>
            <a:r>
              <a:rPr lang="it-IT" sz="7200" dirty="0" smtClean="0">
                <a:solidFill>
                  <a:schemeClr val="accent6">
                    <a:lumMod val="50000"/>
                  </a:schemeClr>
                </a:solidFill>
              </a:rPr>
              <a:t>La Fabbrica</a:t>
            </a:r>
            <a:br>
              <a:rPr lang="it-IT" sz="7200" dirty="0" smtClean="0">
                <a:solidFill>
                  <a:schemeClr val="accent6">
                    <a:lumMod val="50000"/>
                  </a:schemeClr>
                </a:solidFill>
              </a:rPr>
            </a:br>
            <a:r>
              <a:rPr lang="it-IT" sz="7200" dirty="0" smtClean="0">
                <a:solidFill>
                  <a:schemeClr val="accent6">
                    <a:lumMod val="50000"/>
                  </a:schemeClr>
                </a:solidFill>
              </a:rPr>
              <a:t> del Cioccolato </a:t>
            </a:r>
            <a:endParaRPr lang="it-IT" sz="7200" dirty="0"/>
          </a:p>
        </p:txBody>
      </p:sp>
      <p:sp>
        <p:nvSpPr>
          <p:cNvPr id="3" name="Sottotitolo 2"/>
          <p:cNvSpPr>
            <a:spLocks noGrp="1"/>
          </p:cNvSpPr>
          <p:nvPr>
            <p:ph type="subTitle" idx="1"/>
          </p:nvPr>
        </p:nvSpPr>
        <p:spPr>
          <a:xfrm>
            <a:off x="3635896" y="4797152"/>
            <a:ext cx="4136504" cy="841648"/>
          </a:xfrm>
        </p:spPr>
        <p:txBody>
          <a:bodyPr>
            <a:normAutofit/>
          </a:bodyPr>
          <a:lstStyle/>
          <a:p>
            <a:r>
              <a:rPr lang="it-IT" sz="2400" dirty="0" smtClean="0">
                <a:solidFill>
                  <a:schemeClr val="accent3">
                    <a:lumMod val="75000"/>
                  </a:schemeClr>
                </a:solidFill>
              </a:rPr>
              <a:t>Leonardo </a:t>
            </a:r>
            <a:r>
              <a:rPr lang="it-IT" sz="2400" dirty="0" err="1" smtClean="0">
                <a:solidFill>
                  <a:schemeClr val="accent3">
                    <a:lumMod val="75000"/>
                  </a:schemeClr>
                </a:solidFill>
              </a:rPr>
              <a:t>Boni</a:t>
            </a:r>
            <a:endParaRPr lang="it-IT" sz="2400" dirty="0">
              <a:solidFill>
                <a:schemeClr val="accent3">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75000"/>
            </a:schemeClr>
          </a:solidFill>
        </p:spPr>
        <p:txBody>
          <a:bodyPr>
            <a:normAutofit/>
          </a:bodyPr>
          <a:lstStyle/>
          <a:p>
            <a:r>
              <a:rPr lang="it-IT" sz="3200" dirty="0" smtClean="0">
                <a:solidFill>
                  <a:schemeClr val="tx2">
                    <a:lumMod val="40000"/>
                    <a:lumOff val="60000"/>
                  </a:schemeClr>
                </a:solidFill>
              </a:rPr>
              <a:t>La Storia</a:t>
            </a:r>
            <a:endParaRPr lang="it-IT" sz="3200" dirty="0">
              <a:solidFill>
                <a:schemeClr val="tx2">
                  <a:lumMod val="40000"/>
                  <a:lumOff val="60000"/>
                </a:schemeClr>
              </a:solidFill>
            </a:endParaRPr>
          </a:p>
        </p:txBody>
      </p:sp>
      <p:sp>
        <p:nvSpPr>
          <p:cNvPr id="3" name="Segnaposto contenuto 2"/>
          <p:cNvSpPr>
            <a:spLocks noGrp="1"/>
          </p:cNvSpPr>
          <p:nvPr>
            <p:ph idx="1"/>
          </p:nvPr>
        </p:nvSpPr>
        <p:spPr>
          <a:xfrm>
            <a:off x="457200" y="1600200"/>
            <a:ext cx="4690864" cy="4925144"/>
          </a:xfrm>
        </p:spPr>
        <p:txBody>
          <a:bodyPr>
            <a:normAutofit/>
          </a:bodyPr>
          <a:lstStyle/>
          <a:p>
            <a:r>
              <a:rPr lang="it-IT" sz="1800" dirty="0" smtClean="0"/>
              <a:t>Nel mondo esistono molte fabbriche di cioccolata tra tutte le più famose sono la Ferrero e la Perugina a Perugia.</a:t>
            </a:r>
          </a:p>
          <a:p>
            <a:r>
              <a:rPr lang="it-IT" sz="1800" dirty="0" smtClean="0"/>
              <a:t>Qui viene prodotta la cioccolata seguendo vari procedimenti prima di portarla al prodotto finito che oggi noi mangiamo e adoriamo.  </a:t>
            </a:r>
          </a:p>
          <a:p>
            <a:r>
              <a:rPr lang="it-IT" sz="1800" dirty="0" smtClean="0"/>
              <a:t>La storia della cioccolata è molto antica, risale ai tempi del </a:t>
            </a:r>
            <a:r>
              <a:rPr lang="it-IT" sz="1800" dirty="0" err="1" smtClean="0"/>
              <a:t>conquistadores</a:t>
            </a:r>
            <a:r>
              <a:rPr lang="it-IT" sz="1800" dirty="0" smtClean="0"/>
              <a:t>, nonché genocida della popolazione Azteca, </a:t>
            </a:r>
            <a:r>
              <a:rPr lang="it-IT" sz="1800" dirty="0" err="1" smtClean="0"/>
              <a:t>Cortès</a:t>
            </a:r>
            <a:r>
              <a:rPr lang="it-IT" sz="1800" dirty="0" smtClean="0"/>
              <a:t>. Dopo la scoperta dell’America di Cristoforo Colombo(1492), i navigatori famosi diventati conquistatori invasero l’America scacciando e uccidendo i Maya gli Aztechi e gli Inca (popolazioni che per prime abitavano l’America). </a:t>
            </a:r>
            <a:endParaRPr lang="it-IT" sz="1800" dirty="0"/>
          </a:p>
        </p:txBody>
      </p:sp>
      <p:pic>
        <p:nvPicPr>
          <p:cNvPr id="5" name="Picture 2"/>
          <p:cNvPicPr>
            <a:picLocks noChangeAspect="1" noChangeArrowheads="1"/>
          </p:cNvPicPr>
          <p:nvPr/>
        </p:nvPicPr>
        <p:blipFill>
          <a:blip r:embed="rId2" cstate="print"/>
          <a:srcRect/>
          <a:stretch>
            <a:fillRect/>
          </a:stretch>
        </p:blipFill>
        <p:spPr bwMode="auto">
          <a:xfrm>
            <a:off x="5508104" y="1628800"/>
            <a:ext cx="3152627"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normAutofit/>
          </a:bodyPr>
          <a:lstStyle/>
          <a:p>
            <a:r>
              <a:rPr lang="it-IT" sz="1900" dirty="0" smtClean="0"/>
              <a:t>Essendo divenuti padroni del nuovo mondo cominciarono ad esportare mais, patate, pomodori e </a:t>
            </a:r>
            <a:r>
              <a:rPr lang="it-IT" sz="1900" dirty="0" err="1" smtClean="0"/>
              <a:t>cabosse</a:t>
            </a:r>
            <a:r>
              <a:rPr lang="it-IT" sz="1900" dirty="0" smtClean="0"/>
              <a:t> (da dove si ottiene la cioccolata), tutte specialità Americane.</a:t>
            </a:r>
          </a:p>
          <a:p>
            <a:r>
              <a:rPr lang="it-IT" sz="1900" dirty="0" smtClean="0"/>
              <a:t>Inizialmente non lo usavano come cibo ma nei secoli hanno saputo specializzarsi fino ad aprire grandi fabbriche. La storia della Perugina nasce a Perugia (famosa città italiana dell’Umbria) con la famiglia Buitoni che gestendo una piccola azienda famigliare sono arrivati all’attuale fabbrica di cioccolato che il mondo intero ci invidia.   </a:t>
            </a:r>
          </a:p>
          <a:p>
            <a:endParaRPr lang="it-IT" dirty="0"/>
          </a:p>
        </p:txBody>
      </p:sp>
      <p:pic>
        <p:nvPicPr>
          <p:cNvPr id="4" name="Picture 9"/>
          <p:cNvPicPr>
            <a:picLocks noChangeAspect="1" noChangeArrowheads="1"/>
          </p:cNvPicPr>
          <p:nvPr/>
        </p:nvPicPr>
        <p:blipFill>
          <a:blip r:embed="rId2" cstate="print"/>
          <a:srcRect/>
          <a:stretch>
            <a:fillRect/>
          </a:stretch>
        </p:blipFill>
        <p:spPr bwMode="auto">
          <a:xfrm>
            <a:off x="2843808" y="3573016"/>
            <a:ext cx="4622947" cy="240751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it-IT" dirty="0" smtClean="0">
                <a:solidFill>
                  <a:schemeClr val="accent4">
                    <a:lumMod val="75000"/>
                  </a:schemeClr>
                </a:solidFill>
              </a:rPr>
              <a:t>La fermentazione</a:t>
            </a:r>
            <a:endParaRPr lang="it-IT" dirty="0">
              <a:solidFill>
                <a:schemeClr val="accent4">
                  <a:lumMod val="75000"/>
                </a:schemeClr>
              </a:solidFill>
            </a:endParaRPr>
          </a:p>
        </p:txBody>
      </p:sp>
      <p:sp>
        <p:nvSpPr>
          <p:cNvPr id="5" name="Segnaposto contenuto 4"/>
          <p:cNvSpPr>
            <a:spLocks noGrp="1"/>
          </p:cNvSpPr>
          <p:nvPr>
            <p:ph idx="1"/>
          </p:nvPr>
        </p:nvSpPr>
        <p:spPr>
          <a:xfrm>
            <a:off x="395536" y="1556792"/>
            <a:ext cx="8229600" cy="5069160"/>
          </a:xfrm>
        </p:spPr>
        <p:txBody>
          <a:bodyPr>
            <a:normAutofit/>
          </a:bodyPr>
          <a:lstStyle/>
          <a:p>
            <a:pPr>
              <a:buNone/>
            </a:pPr>
            <a:r>
              <a:rPr lang="it-IT" sz="1800" dirty="0" smtClean="0"/>
              <a:t>La fer</a:t>
            </a:r>
            <a:r>
              <a:rPr lang="it-IT" sz="1800" dirty="0" smtClean="0"/>
              <a:t>mentazione è i</a:t>
            </a:r>
            <a:r>
              <a:rPr lang="it-IT" sz="1800" dirty="0" smtClean="0"/>
              <a:t>l processo alla base di tutta la lavorazione del cioccolato ma non avviene solo con esso, serve anche per fare la pasta, la pizza, il </a:t>
            </a:r>
            <a:r>
              <a:rPr lang="it-IT" sz="1800" dirty="0" err="1" smtClean="0"/>
              <a:t>pane.più</a:t>
            </a:r>
            <a:r>
              <a:rPr lang="it-IT" sz="1800" dirty="0" smtClean="0"/>
              <a:t> scientificamente la </a:t>
            </a:r>
            <a:r>
              <a:rPr lang="it-IT" sz="1800" dirty="0" err="1" smtClean="0"/>
              <a:t>fermentazioneè</a:t>
            </a:r>
            <a:r>
              <a:rPr lang="it-IT" sz="1800" dirty="0" smtClean="0"/>
              <a:t> quella reazione chimica attraverso la </a:t>
            </a:r>
            <a:r>
              <a:rPr lang="it-IT" sz="1800" dirty="0" err="1" smtClean="0"/>
              <a:t>qualedai</a:t>
            </a:r>
            <a:r>
              <a:rPr lang="it-IT" sz="1800" dirty="0" smtClean="0"/>
              <a:t> carboidrati si ricava energia utilizzabile dalle cellule. Nel nostro organismo c’è un rendimento energetico di 34 molecole di ATP mentre durante la fermentazione c’è un rendimento di sole 2 molecole di ATP.</a:t>
            </a:r>
          </a:p>
          <a:p>
            <a:pPr>
              <a:buNone/>
            </a:pPr>
            <a:endParaRPr lang="it-IT" sz="1800" dirty="0" smtClean="0"/>
          </a:p>
          <a:p>
            <a:pPr>
              <a:buNone/>
            </a:pPr>
            <a:endParaRPr lang="it-IT" sz="1800" dirty="0" smtClean="0"/>
          </a:p>
          <a:p>
            <a:pPr>
              <a:buNone/>
            </a:pPr>
            <a:endParaRPr lang="it-IT" sz="1800" dirty="0" smtClean="0"/>
          </a:p>
          <a:p>
            <a:pPr>
              <a:buNone/>
            </a:pPr>
            <a:r>
              <a:rPr lang="it-IT" sz="1800" dirty="0" smtClean="0"/>
              <a:t>Seme di </a:t>
            </a:r>
            <a:r>
              <a:rPr lang="it-IT" sz="1800" dirty="0" err="1" smtClean="0"/>
              <a:t>cabossa</a:t>
            </a:r>
            <a:r>
              <a:rPr lang="it-IT" sz="1800" dirty="0" smtClean="0"/>
              <a:t> e</a:t>
            </a:r>
          </a:p>
          <a:p>
            <a:pPr>
              <a:buNone/>
            </a:pPr>
            <a:r>
              <a:rPr lang="it-IT" sz="1800" dirty="0" smtClean="0"/>
              <a:t>Tostatura dopo la </a:t>
            </a:r>
          </a:p>
          <a:p>
            <a:pPr>
              <a:buNone/>
            </a:pPr>
            <a:r>
              <a:rPr lang="it-IT" sz="1800" dirty="0" smtClean="0"/>
              <a:t>Fermentazione.   </a:t>
            </a:r>
          </a:p>
          <a:p>
            <a:pPr>
              <a:buNone/>
            </a:pPr>
            <a:endParaRPr lang="it-IT" sz="1400" dirty="0" smtClean="0"/>
          </a:p>
          <a:p>
            <a:pPr>
              <a:buNone/>
            </a:pPr>
            <a:endParaRPr lang="it-IT" sz="1400" dirty="0" smtClean="0"/>
          </a:p>
          <a:p>
            <a:pPr>
              <a:buNone/>
            </a:pPr>
            <a:endParaRPr lang="it-IT" sz="1400" dirty="0" smtClean="0"/>
          </a:p>
          <a:p>
            <a:pPr>
              <a:buNone/>
            </a:pPr>
            <a:endParaRPr lang="it-IT" sz="1400" dirty="0" smtClean="0"/>
          </a:p>
          <a:p>
            <a:pPr>
              <a:buNone/>
            </a:pPr>
            <a:endParaRPr lang="it-IT" sz="1400" dirty="0" smtClean="0"/>
          </a:p>
          <a:p>
            <a:pPr>
              <a:buNone/>
            </a:pPr>
            <a:endParaRPr lang="it-IT" sz="1400" dirty="0" smtClean="0"/>
          </a:p>
          <a:p>
            <a:pPr>
              <a:buNone/>
            </a:pPr>
            <a:endParaRPr lang="it-IT" sz="1400" dirty="0" smtClean="0"/>
          </a:p>
          <a:p>
            <a:pPr>
              <a:buNone/>
            </a:pPr>
            <a:endParaRPr lang="it-IT" sz="1400" dirty="0" smtClean="0"/>
          </a:p>
          <a:p>
            <a:pPr>
              <a:buNone/>
            </a:pPr>
            <a:endParaRPr lang="it-IT" sz="1400" dirty="0" smtClean="0"/>
          </a:p>
          <a:p>
            <a:pPr>
              <a:buNone/>
            </a:pPr>
            <a:endParaRPr lang="it-IT" sz="1400" dirty="0" smtClean="0"/>
          </a:p>
        </p:txBody>
      </p:sp>
      <p:pic>
        <p:nvPicPr>
          <p:cNvPr id="6" name="Picture 2"/>
          <p:cNvPicPr>
            <a:picLocks noChangeAspect="1" noChangeArrowheads="1"/>
          </p:cNvPicPr>
          <p:nvPr/>
        </p:nvPicPr>
        <p:blipFill>
          <a:blip r:embed="rId2" cstate="print"/>
          <a:srcRect/>
          <a:stretch>
            <a:fillRect/>
          </a:stretch>
        </p:blipFill>
        <p:spPr bwMode="auto">
          <a:xfrm>
            <a:off x="2339752" y="3789040"/>
            <a:ext cx="1656209" cy="244827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004048" y="3501008"/>
            <a:ext cx="2880320" cy="288032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548680"/>
            <a:ext cx="8229600" cy="5822107"/>
          </a:xfrm>
        </p:spPr>
        <p:txBody>
          <a:bodyPr>
            <a:normAutofit/>
          </a:bodyPr>
          <a:lstStyle/>
          <a:p>
            <a:r>
              <a:rPr lang="it-IT" sz="1900" dirty="0" smtClean="0"/>
              <a:t>Le </a:t>
            </a:r>
            <a:r>
              <a:rPr lang="it-IT" sz="1900" dirty="0" err="1" smtClean="0"/>
              <a:t>cabosse</a:t>
            </a:r>
            <a:r>
              <a:rPr lang="it-IT" sz="1900" dirty="0" smtClean="0"/>
              <a:t> (seme della cioccolata) vengono aperte con il </a:t>
            </a:r>
            <a:r>
              <a:rPr lang="it-IT" sz="1900" dirty="0" err="1" smtClean="0"/>
              <a:t>macete</a:t>
            </a:r>
            <a:r>
              <a:rPr lang="it-IT" sz="1900" dirty="0" smtClean="0"/>
              <a:t> e la polpa con i semi vengono messi a fermentare al sole per circa una settimana. I particolari enzimi (detti catalizzatori che velocizzano le reazioni chimiche), che reagiscono sono capaci di demolire gli zuccheri trasformandoli in alcol e liberando diossido di carbonio (anidride carbonica). Solo grazie a questo trattamento naturale il sapore amaro del cacao si addolcisce</a:t>
            </a:r>
            <a:r>
              <a:rPr lang="it-IT" sz="1900" dirty="0" smtClean="0"/>
              <a:t>.</a:t>
            </a:r>
          </a:p>
          <a:p>
            <a:endParaRPr lang="it-IT" sz="1900" dirty="0" smtClean="0"/>
          </a:p>
          <a:p>
            <a:endParaRPr lang="it-IT" sz="1900" dirty="0" smtClean="0"/>
          </a:p>
          <a:p>
            <a:endParaRPr lang="it-IT" sz="1900" dirty="0" smtClean="0"/>
          </a:p>
          <a:p>
            <a:endParaRPr lang="it-IT" sz="1900" dirty="0" smtClean="0"/>
          </a:p>
          <a:p>
            <a:endParaRPr lang="it-IT" sz="1900" dirty="0" smtClean="0"/>
          </a:p>
          <a:p>
            <a:endParaRPr lang="it-IT" sz="1900" dirty="0" smtClean="0"/>
          </a:p>
          <a:p>
            <a:endParaRPr lang="it-IT" sz="1900" dirty="0" smtClean="0"/>
          </a:p>
          <a:p>
            <a:endParaRPr lang="it-IT" sz="1900" dirty="0" smtClean="0"/>
          </a:p>
          <a:p>
            <a:pPr>
              <a:buNone/>
            </a:pPr>
            <a:endParaRPr lang="it-IT" sz="1900" dirty="0" smtClean="0"/>
          </a:p>
          <a:p>
            <a:r>
              <a:rPr lang="it-IT" sz="1900" dirty="0" smtClean="0"/>
              <a:t>Enzima catalizzatore, velocizza le reazioni chimiche.</a:t>
            </a:r>
            <a:endParaRPr lang="it-IT" sz="1900" dirty="0" smtClean="0"/>
          </a:p>
          <a:p>
            <a:endParaRPr lang="it-IT" dirty="0"/>
          </a:p>
        </p:txBody>
      </p:sp>
      <p:pic>
        <p:nvPicPr>
          <p:cNvPr id="5" name="Picture 7"/>
          <p:cNvPicPr>
            <a:picLocks noChangeAspect="1" noChangeArrowheads="1"/>
          </p:cNvPicPr>
          <p:nvPr/>
        </p:nvPicPr>
        <p:blipFill>
          <a:blip r:embed="rId2" cstate="print"/>
          <a:srcRect/>
          <a:stretch>
            <a:fillRect/>
          </a:stretch>
        </p:blipFill>
        <p:spPr bwMode="auto">
          <a:xfrm>
            <a:off x="5364088" y="2780928"/>
            <a:ext cx="2376263" cy="2016224"/>
          </a:xfrm>
          <a:prstGeom prst="rect">
            <a:avLst/>
          </a:prstGeom>
          <a:noFill/>
          <a:ln w="9525">
            <a:noFill/>
            <a:miter lim="800000"/>
            <a:headEnd/>
            <a:tailEnd/>
          </a:ln>
        </p:spPr>
      </p:pic>
      <p:pic>
        <p:nvPicPr>
          <p:cNvPr id="7" name="Picture 10"/>
          <p:cNvPicPr>
            <a:picLocks noChangeAspect="1" noChangeArrowheads="1"/>
          </p:cNvPicPr>
          <p:nvPr/>
        </p:nvPicPr>
        <p:blipFill>
          <a:blip r:embed="rId3" cstate="print"/>
          <a:srcRect/>
          <a:stretch>
            <a:fillRect/>
          </a:stretch>
        </p:blipFill>
        <p:spPr bwMode="auto">
          <a:xfrm>
            <a:off x="1403648" y="2636912"/>
            <a:ext cx="2895600" cy="24288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40000"/>
              <a:lumOff val="60000"/>
            </a:schemeClr>
          </a:solidFill>
        </p:spPr>
        <p:txBody>
          <a:bodyPr/>
          <a:lstStyle/>
          <a:p>
            <a:r>
              <a:rPr lang="it-IT" dirty="0" smtClean="0">
                <a:solidFill>
                  <a:schemeClr val="accent6">
                    <a:lumMod val="75000"/>
                  </a:schemeClr>
                </a:solidFill>
              </a:rPr>
              <a:t>Le fasi del cioccolato</a:t>
            </a:r>
            <a:endParaRPr lang="it-IT" dirty="0">
              <a:solidFill>
                <a:schemeClr val="accent6">
                  <a:lumMod val="75000"/>
                </a:schemeClr>
              </a:solidFill>
            </a:endParaRPr>
          </a:p>
        </p:txBody>
      </p:sp>
      <p:sp>
        <p:nvSpPr>
          <p:cNvPr id="3" name="Segnaposto contenuto 2"/>
          <p:cNvSpPr>
            <a:spLocks noGrp="1"/>
          </p:cNvSpPr>
          <p:nvPr>
            <p:ph idx="1"/>
          </p:nvPr>
        </p:nvSpPr>
        <p:spPr>
          <a:solidFill>
            <a:schemeClr val="accent5">
              <a:lumMod val="60000"/>
              <a:lumOff val="40000"/>
            </a:schemeClr>
          </a:solidFill>
        </p:spPr>
        <p:txBody>
          <a:bodyPr>
            <a:normAutofit/>
          </a:bodyPr>
          <a:lstStyle/>
          <a:p>
            <a:pPr>
              <a:buNone/>
            </a:pPr>
            <a:r>
              <a:rPr lang="it-IT" sz="1800" dirty="0" smtClean="0"/>
              <a:t>Le fasi con cui otteniamo il vero cioccolato sono:</a:t>
            </a:r>
          </a:p>
          <a:p>
            <a:pPr>
              <a:buFont typeface="+mj-lt"/>
              <a:buAutoNum type="arabicPeriod"/>
            </a:pPr>
            <a:r>
              <a:rPr lang="it-IT" sz="1800" dirty="0" smtClean="0">
                <a:solidFill>
                  <a:srgbClr val="FF0000"/>
                </a:solidFill>
              </a:rPr>
              <a:t>Tostatura: </a:t>
            </a:r>
            <a:r>
              <a:rPr lang="it-IT" sz="1800" dirty="0" smtClean="0"/>
              <a:t>fermando la fermentazione  i semi vengono seccati al sole per settimane. Poi per ottenere l’aroma del cacao i                semi vengono tostati a 145°.</a:t>
            </a:r>
          </a:p>
          <a:p>
            <a:pPr>
              <a:buFont typeface="+mj-lt"/>
              <a:buAutoNum type="arabicPeriod"/>
            </a:pPr>
            <a:r>
              <a:rPr lang="it-IT" sz="1800" dirty="0" smtClean="0">
                <a:solidFill>
                  <a:srgbClr val="FF0000"/>
                </a:solidFill>
              </a:rPr>
              <a:t>Miscelazione: </a:t>
            </a:r>
            <a:r>
              <a:rPr lang="it-IT" sz="1800" dirty="0" smtClean="0"/>
              <a:t>i semi tostati vengono frantumati e tostati da qui troviamo la pasta fluida detta PASTA CACAO</a:t>
            </a:r>
          </a:p>
          <a:p>
            <a:pPr>
              <a:buFont typeface="+mj-lt"/>
              <a:buAutoNum type="arabicPeriod"/>
            </a:pPr>
            <a:r>
              <a:rPr lang="it-IT" sz="1800" dirty="0" smtClean="0">
                <a:solidFill>
                  <a:srgbClr val="FF0000"/>
                </a:solidFill>
              </a:rPr>
              <a:t>Raffinazione: </a:t>
            </a:r>
            <a:r>
              <a:rPr lang="it-IT" sz="1800" dirty="0" smtClean="0"/>
              <a:t>la pasta cacao vengono tolti i granuli e viene raffinata. Otteniamo così il burro di cacao.</a:t>
            </a:r>
            <a:endParaRPr lang="it-IT" sz="1800" dirty="0">
              <a:solidFill>
                <a:srgbClr val="FF0000"/>
              </a:solidFill>
            </a:endParaRPr>
          </a:p>
        </p:txBody>
      </p:sp>
      <p:sp>
        <p:nvSpPr>
          <p:cNvPr id="5" name="Segnaposto contenuto 2"/>
          <p:cNvSpPr txBox="1">
            <a:spLocks/>
          </p:cNvSpPr>
          <p:nvPr/>
        </p:nvSpPr>
        <p:spPr>
          <a:xfrm>
            <a:off x="467544" y="1628800"/>
            <a:ext cx="8229600" cy="4525963"/>
          </a:xfrm>
          <a:prstGeom prst="rect">
            <a:avLst/>
          </a:prstGeom>
          <a:solidFill>
            <a:schemeClr val="accent5">
              <a:lumMod val="60000"/>
              <a:lumOff val="4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800" b="0" i="0" u="none" strike="noStrike" kern="1200" cap="none" spc="0" normalizeH="0" baseline="0" noProof="0" smtClean="0">
                <a:ln>
                  <a:noFill/>
                </a:ln>
                <a:solidFill>
                  <a:schemeClr val="tx1"/>
                </a:solidFill>
                <a:effectLst/>
                <a:uLnTx/>
                <a:uFillTx/>
                <a:latin typeface="+mn-lt"/>
                <a:ea typeface="+mn-ea"/>
                <a:cs typeface="+mn-cs"/>
              </a:rPr>
              <a:t>Le fasi con cui otteniamo il vero cioccolato sono:</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it-IT" sz="1800" b="0" i="0" u="none" strike="noStrike" kern="1200" cap="none" spc="0" normalizeH="0" baseline="0" noProof="0" smtClean="0">
                <a:ln>
                  <a:noFill/>
                </a:ln>
                <a:solidFill>
                  <a:srgbClr val="FF0000"/>
                </a:solidFill>
                <a:effectLst/>
                <a:uLnTx/>
                <a:uFillTx/>
                <a:latin typeface="+mn-lt"/>
                <a:ea typeface="+mn-ea"/>
                <a:cs typeface="+mn-cs"/>
              </a:rPr>
              <a:t>Tostatura: </a:t>
            </a:r>
            <a:r>
              <a:rPr kumimoji="0" lang="it-IT" sz="1800" b="0" i="0" u="none" strike="noStrike" kern="1200" cap="none" spc="0" normalizeH="0" baseline="0" noProof="0" smtClean="0">
                <a:ln>
                  <a:noFill/>
                </a:ln>
                <a:solidFill>
                  <a:schemeClr val="tx1"/>
                </a:solidFill>
                <a:effectLst/>
                <a:uLnTx/>
                <a:uFillTx/>
                <a:latin typeface="+mn-lt"/>
                <a:ea typeface="+mn-ea"/>
                <a:cs typeface="+mn-cs"/>
              </a:rPr>
              <a:t>fermando la fermentazione  i semi vengono seccati al sole per settimane. Poi per ottenere l’aroma del cacao i                semi vengono tostati a 145°.</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it-IT" sz="1800" b="0" i="0" u="none" strike="noStrike" kern="1200" cap="none" spc="0" normalizeH="0" baseline="0" noProof="0" smtClean="0">
                <a:ln>
                  <a:noFill/>
                </a:ln>
                <a:solidFill>
                  <a:srgbClr val="FF0000"/>
                </a:solidFill>
                <a:effectLst/>
                <a:uLnTx/>
                <a:uFillTx/>
                <a:latin typeface="+mn-lt"/>
                <a:ea typeface="+mn-ea"/>
                <a:cs typeface="+mn-cs"/>
              </a:rPr>
              <a:t>Miscelazione: </a:t>
            </a:r>
            <a:r>
              <a:rPr kumimoji="0" lang="it-IT" sz="1800" b="0" i="0" u="none" strike="noStrike" kern="1200" cap="none" spc="0" normalizeH="0" baseline="0" noProof="0" smtClean="0">
                <a:ln>
                  <a:noFill/>
                </a:ln>
                <a:solidFill>
                  <a:schemeClr val="tx1"/>
                </a:solidFill>
                <a:effectLst/>
                <a:uLnTx/>
                <a:uFillTx/>
                <a:latin typeface="+mn-lt"/>
                <a:ea typeface="+mn-ea"/>
                <a:cs typeface="+mn-cs"/>
              </a:rPr>
              <a:t>i semi tostati vengono frantumati e tostati da qui troviamo la pasta fluida detta PASTA CACAO</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it-IT" sz="1800" b="0" i="0" u="none" strike="noStrike" kern="1200" cap="none" spc="0" normalizeH="0" baseline="0" noProof="0" smtClean="0">
                <a:ln>
                  <a:noFill/>
                </a:ln>
                <a:solidFill>
                  <a:srgbClr val="FF0000"/>
                </a:solidFill>
                <a:effectLst/>
                <a:uLnTx/>
                <a:uFillTx/>
                <a:latin typeface="+mn-lt"/>
                <a:ea typeface="+mn-ea"/>
                <a:cs typeface="+mn-cs"/>
              </a:rPr>
              <a:t>Raffinazione: </a:t>
            </a:r>
            <a:r>
              <a:rPr kumimoji="0" lang="it-IT" sz="1800" b="0" i="0" u="none" strike="noStrike" kern="1200" cap="none" spc="0" normalizeH="0" baseline="0" noProof="0" smtClean="0">
                <a:ln>
                  <a:noFill/>
                </a:ln>
                <a:solidFill>
                  <a:schemeClr val="tx1"/>
                </a:solidFill>
                <a:effectLst/>
                <a:uLnTx/>
                <a:uFillTx/>
                <a:latin typeface="+mn-lt"/>
                <a:ea typeface="+mn-ea"/>
                <a:cs typeface="+mn-cs"/>
              </a:rPr>
              <a:t>la pasta cacao vengono tolti i granuli e viene raffinata. Otteniamo così il burro di cacao.</a:t>
            </a:r>
            <a:endParaRPr kumimoji="0" lang="it-IT" sz="1800" b="0" i="0" u="none" strike="noStrike" kern="1200" cap="none" spc="0" normalizeH="0" baseline="0" noProof="0" dirty="0">
              <a:ln>
                <a:noFill/>
              </a:ln>
              <a:solidFill>
                <a:srgbClr val="FF0000"/>
              </a:solidFill>
              <a:effectLst/>
              <a:uLnTx/>
              <a:uFillTx/>
              <a:latin typeface="+mn-lt"/>
              <a:ea typeface="+mn-ea"/>
              <a:cs typeface="+mn-cs"/>
            </a:endParaRPr>
          </a:p>
        </p:txBody>
      </p:sp>
      <p:pic>
        <p:nvPicPr>
          <p:cNvPr id="6" name="Picture 4"/>
          <p:cNvPicPr>
            <a:picLocks noChangeAspect="1" noChangeArrowheads="1"/>
          </p:cNvPicPr>
          <p:nvPr/>
        </p:nvPicPr>
        <p:blipFill>
          <a:blip r:embed="rId2" cstate="print"/>
          <a:srcRect/>
          <a:stretch>
            <a:fillRect/>
          </a:stretch>
        </p:blipFill>
        <p:spPr bwMode="auto">
          <a:xfrm>
            <a:off x="2987824" y="4293096"/>
            <a:ext cx="3384376" cy="223237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a:solidFill>
            <a:schemeClr val="accent2">
              <a:lumMod val="40000"/>
              <a:lumOff val="60000"/>
            </a:schemeClr>
          </a:solidFill>
        </p:spPr>
        <p:txBody>
          <a:bodyPr/>
          <a:lstStyle/>
          <a:p>
            <a:pPr marL="514350" indent="-514350">
              <a:buNone/>
            </a:pPr>
            <a:r>
              <a:rPr lang="it-IT" sz="1800" dirty="0" smtClean="0">
                <a:solidFill>
                  <a:srgbClr val="FF0000"/>
                </a:solidFill>
              </a:rPr>
              <a:t>4. </a:t>
            </a:r>
            <a:r>
              <a:rPr lang="it-IT" sz="1800" dirty="0" err="1" smtClean="0">
                <a:solidFill>
                  <a:srgbClr val="FF0000"/>
                </a:solidFill>
              </a:rPr>
              <a:t>C</a:t>
            </a:r>
            <a:r>
              <a:rPr lang="it-IT" sz="1800" dirty="0" err="1" smtClean="0">
                <a:solidFill>
                  <a:srgbClr val="FF0000"/>
                </a:solidFill>
              </a:rPr>
              <a:t>oncaggio</a:t>
            </a:r>
            <a:r>
              <a:rPr lang="it-IT" sz="1800" dirty="0" smtClean="0">
                <a:solidFill>
                  <a:srgbClr val="FF0000"/>
                </a:solidFill>
              </a:rPr>
              <a:t>: </a:t>
            </a:r>
            <a:r>
              <a:rPr lang="it-IT" sz="1800" dirty="0" smtClean="0"/>
              <a:t>mescolo pasta di cacao e burro di cacao con lo zucchero ottenendo il cioccolato puro:quello fondente. Per quello al latte dovrò aggiungere il latte in polvere e fondere a 40°.</a:t>
            </a:r>
          </a:p>
          <a:p>
            <a:pPr marL="514350" indent="-514350">
              <a:buNone/>
            </a:pPr>
            <a:r>
              <a:rPr lang="it-IT" sz="1800" dirty="0" smtClean="0">
                <a:solidFill>
                  <a:srgbClr val="FF0000"/>
                </a:solidFill>
              </a:rPr>
              <a:t>5. </a:t>
            </a:r>
            <a:r>
              <a:rPr lang="it-IT" sz="1800" dirty="0" err="1" smtClean="0">
                <a:solidFill>
                  <a:srgbClr val="FF0000"/>
                </a:solidFill>
              </a:rPr>
              <a:t>Temperaggio</a:t>
            </a:r>
            <a:r>
              <a:rPr lang="it-IT" sz="1800" dirty="0" smtClean="0">
                <a:solidFill>
                  <a:srgbClr val="FF0000"/>
                </a:solidFill>
              </a:rPr>
              <a:t>:</a:t>
            </a:r>
            <a:r>
              <a:rPr lang="it-IT" sz="1800" dirty="0" smtClean="0"/>
              <a:t>il</a:t>
            </a:r>
            <a:r>
              <a:rPr lang="it-IT" sz="1800" dirty="0" smtClean="0">
                <a:solidFill>
                  <a:srgbClr val="FF0000"/>
                </a:solidFill>
              </a:rPr>
              <a:t> </a:t>
            </a:r>
            <a:r>
              <a:rPr lang="it-IT" sz="1800" dirty="0" smtClean="0"/>
              <a:t>cioccolato ormai vellutato e delicato viene fatto cristallizzare portandolo a circa 29°. Ora posso aggiungere altri ingredienti.</a:t>
            </a:r>
          </a:p>
          <a:p>
            <a:pPr marL="514350" indent="-514350">
              <a:buNone/>
            </a:pPr>
            <a:r>
              <a:rPr lang="it-IT" sz="1800" dirty="0" smtClean="0">
                <a:solidFill>
                  <a:srgbClr val="FF0000"/>
                </a:solidFill>
              </a:rPr>
              <a:t>6. Modellamento:</a:t>
            </a:r>
            <a:r>
              <a:rPr lang="it-IT" sz="1800" dirty="0" smtClean="0"/>
              <a:t> Il cioccolato quasi totalmente liquido viene colato negli stampi ed ecco che nascono le varie fantasie della Perugina : Bacio, Nero, </a:t>
            </a:r>
            <a:r>
              <a:rPr lang="it-IT" sz="1800" dirty="0" err="1" smtClean="0"/>
              <a:t>Tablo</a:t>
            </a:r>
            <a:r>
              <a:rPr lang="it-IT" sz="1800" dirty="0" smtClean="0"/>
              <a:t>, Nudi. </a:t>
            </a:r>
            <a:endParaRPr lang="it-IT" sz="1800" dirty="0"/>
          </a:p>
        </p:txBody>
      </p:sp>
      <p:pic>
        <p:nvPicPr>
          <p:cNvPr id="3075" name="Picture 3"/>
          <p:cNvPicPr>
            <a:picLocks noChangeAspect="1" noChangeArrowheads="1"/>
          </p:cNvPicPr>
          <p:nvPr/>
        </p:nvPicPr>
        <p:blipFill>
          <a:blip r:embed="rId2" cstate="print"/>
          <a:srcRect/>
          <a:stretch>
            <a:fillRect/>
          </a:stretch>
        </p:blipFill>
        <p:spPr bwMode="auto">
          <a:xfrm>
            <a:off x="2843808" y="3068960"/>
            <a:ext cx="3312205" cy="299695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OGGI GLI SQUISITI BACI</a:t>
            </a:r>
            <a:endParaRPr lang="it-IT" dirty="0"/>
          </a:p>
        </p:txBody>
      </p:sp>
      <p:sp>
        <p:nvSpPr>
          <p:cNvPr id="4" name="Segnaposto testo 3"/>
          <p:cNvSpPr>
            <a:spLocks noGrp="1"/>
          </p:cNvSpPr>
          <p:nvPr>
            <p:ph type="body" sz="half" idx="2"/>
          </p:nvPr>
        </p:nvSpPr>
        <p:spPr/>
        <p:txBody>
          <a:bodyPr>
            <a:normAutofit fontScale="92500" lnSpcReduction="10000"/>
          </a:bodyPr>
          <a:lstStyle/>
          <a:p>
            <a:r>
              <a:rPr lang="it-IT" dirty="0" smtClean="0"/>
              <a:t>I baci perugina sono il più famoso tipo di cioccolata in Umbria. Nascono da materiale di scarto per caso mescolato nel 1921. inizialmente per la sua forma veniva chiamato “cazzotto” per la sua forma a pugno mentre oggi contiene dei messaggi d’amore tradotti in tre lingue.</a:t>
            </a:r>
            <a:endParaRPr lang="it-IT" dirty="0"/>
          </a:p>
        </p:txBody>
      </p:sp>
      <p:pic>
        <p:nvPicPr>
          <p:cNvPr id="7" name="Picture 8"/>
          <p:cNvPicPr>
            <a:picLocks noGrp="1" noChangeAspect="1" noChangeArrowheads="1"/>
          </p:cNvPicPr>
          <p:nvPr>
            <p:ph type="pic" idx="1"/>
          </p:nvPr>
        </p:nvPicPr>
        <p:blipFill>
          <a:blip r:embed="rId2" cstate="print"/>
          <a:srcRect l="14905" r="14905"/>
          <a:stretch>
            <a:fillRect/>
          </a:stretch>
        </p:blipFill>
        <p:spPr bwMode="auto">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652</Words>
  <Application>Microsoft Office PowerPoint</Application>
  <PresentationFormat>Presentazione su schermo (4:3)</PresentationFormat>
  <Paragraphs>49</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La Fabbrica  del Cioccolato </vt:lpstr>
      <vt:lpstr>La Storia</vt:lpstr>
      <vt:lpstr>Diapositiva 3</vt:lpstr>
      <vt:lpstr>La fermentazione</vt:lpstr>
      <vt:lpstr>Diapositiva 5</vt:lpstr>
      <vt:lpstr>Le fasi del cioccolato</vt:lpstr>
      <vt:lpstr>Diapositiva 7</vt:lpstr>
      <vt:lpstr>OGGI GLI SQUISITI BACI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Fabbrica  del Cioccolato</dc:title>
  <dc:creator>LEONARDO</dc:creator>
  <cp:lastModifiedBy>LEONARDO</cp:lastModifiedBy>
  <cp:revision>29</cp:revision>
  <dcterms:created xsi:type="dcterms:W3CDTF">2015-04-07T08:22:52Z</dcterms:created>
  <dcterms:modified xsi:type="dcterms:W3CDTF">2015-04-09T20:07:03Z</dcterms:modified>
</cp:coreProperties>
</file>