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8" r:id="rId3"/>
    <p:sldId id="263" r:id="rId4"/>
    <p:sldId id="261" r:id="rId5"/>
    <p:sldId id="264" r:id="rId6"/>
    <p:sldId id="262" r:id="rId7"/>
    <p:sldId id="265" r:id="rId8"/>
    <p:sldId id="269" r:id="rId9"/>
    <p:sldId id="273" r:id="rId10"/>
    <p:sldId id="274" r:id="rId11"/>
    <p:sldId id="271" r:id="rId12"/>
    <p:sldId id="275" r:id="rId13"/>
    <p:sldId id="28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FFFF"/>
    <a:srgbClr val="4472C4"/>
    <a:srgbClr val="FF33CC"/>
    <a:srgbClr val="03B525"/>
    <a:srgbClr val="FF66CC"/>
    <a:srgbClr val="005177"/>
    <a:srgbClr val="0083B9"/>
    <a:srgbClr val="325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19887-9189-4E3B-BF6C-CABEB5576EC4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F62CF-3604-4027-9333-FF47554051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46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BE2F9A-F92A-4D11-B8E8-E4DB70DDC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A8F0BC0-85B3-47DB-951F-612CF32C2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44493C-A13E-4832-9E18-FB67F851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500F-4D03-4F02-80EE-F7ABAA8A627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64DAF9-17F0-4553-BDCA-48710628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496FBC-5801-4BBE-A04D-087AB1D9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C133-7146-41CD-ADC8-E8C3D57D3D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02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3781EF-2FB6-444D-AD0A-E10489A8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F8492B7-F879-4875-99E4-28BCE48EA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3FFA11-761F-432E-8D56-A82FFD1F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500F-4D03-4F02-80EE-F7ABAA8A627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4C567A-6228-4FBE-BB06-29D70DBEC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32D7FC-1880-466C-8DFB-3F92F52A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C133-7146-41CD-ADC8-E8C3D57D3D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9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0BB4E06-5E93-4602-B3A8-F43DD56DA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0897A7F-6F65-41E2-B67E-247A159F4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DF5D26-7790-49C1-8173-110337363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500F-4D03-4F02-80EE-F7ABAA8A627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C17D21-3340-46E6-8A52-3EC70CB6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830091-3760-45F6-AC0C-CF656EE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C133-7146-41CD-ADC8-E8C3D57D3D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15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505F4-9268-4B7B-978A-BF5DCC47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3821DF-F3EA-4C7B-8867-D08EBCE21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8C709A-DA21-4093-8F31-86D6BC51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500F-4D03-4F02-80EE-F7ABAA8A627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ED83EE-B378-4A99-96D1-6329D611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A97F38-F222-4F98-B7B6-D428C7DB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C133-7146-41CD-ADC8-E8C3D57D3D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2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D6884E-B50B-4FB6-8F64-F5632C045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C9EB71-2E9B-4445-9773-AF41A76C6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709F8B-D4E3-4A6A-A0F2-79A68618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500F-4D03-4F02-80EE-F7ABAA8A627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CBFE0C-4995-442F-82DC-A7197BD8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F83A85-7DD5-4041-8997-F763CF6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C133-7146-41CD-ADC8-E8C3D57D3D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83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F35042-ACCF-46AF-B546-BD6E5A75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CF002B-7AA0-469A-9961-75A08964D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8E0A96-DEBA-42A3-9081-CB432C24D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7306BC-7FB9-42F3-9F71-FD1E3B51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500F-4D03-4F02-80EE-F7ABAA8A627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BDAA7C-E0BB-423B-BEA7-DA96F257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64AFC9-F912-4445-B47C-9A8330D4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C133-7146-41CD-ADC8-E8C3D57D3D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62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639201-70E7-4AA7-A03D-6FAAA825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E10468-C3EF-4AB1-9E0E-80098C244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C9DAB9-03DE-4B4B-AAF9-73C5516EF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6D8A4D7-E693-47A0-AB04-391B5619B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1B26722-1D11-49D9-BACA-D3AFC37A3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F2FBE29-BC6F-48B3-B1A7-23E6465E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500F-4D03-4F02-80EE-F7ABAA8A627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8CDA6F-532B-4B26-9C1D-D48F860F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4D5D52D-A74C-41D4-A60A-CDDC2F93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C133-7146-41CD-ADC8-E8C3D57D3D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56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1F4D09-EE3C-4FA7-9963-F0372007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F31E93F-CB6C-45FE-BA3E-1DBC70B9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500F-4D03-4F02-80EE-F7ABAA8A627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748D67-FB71-4D47-BD94-5437980F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48308F-955D-411B-B9F0-9DFB8F00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C133-7146-41CD-ADC8-E8C3D57D3D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12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709E1C6-340F-4DC6-AEA5-C5650D2A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500F-4D03-4F02-80EE-F7ABAA8A627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75BAF3-A489-4C31-BACE-1E8A9D6E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525168-6E20-45F1-BEDB-63DCFF1D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C133-7146-41CD-ADC8-E8C3D57D3D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83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9157A-C978-465F-A6E9-D3DC11AD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9C6317-9322-4058-9EEA-A13A64F04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C98892-86DA-4DE4-9CD4-39C978F8D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7F22CA5-C31A-49A6-9D51-2B00633B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500F-4D03-4F02-80EE-F7ABAA8A627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4956A9-9273-4F07-AFF8-A4FB652E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397CC1-2AAC-4FCC-8DA2-153051AC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C133-7146-41CD-ADC8-E8C3D57D3D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8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25B22-1EB0-4903-873F-EACE25EC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97858BB-ABD5-4B01-A9F7-E61B5BC23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8F8E61-8959-48B3-9FD2-2E15C48A6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A753CC-A87F-45FB-868E-CACED27B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500F-4D03-4F02-80EE-F7ABAA8A627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E22B3A-5D7F-4EC1-80A5-3A2363539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CCC406-59E6-4991-9D5E-8BBFE7C7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3C133-7146-41CD-ADC8-E8C3D57D3D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06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C75BFDF-5EE9-4F5B-8CD2-8DFE9AE4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C2E9D1-0BC8-4E99-B70D-3541CC864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28A45-701C-4954-97B2-66BF651F3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500F-4D03-4F02-80EE-F7ABAA8A627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303D6A-740B-4E83-B41E-EFE60AA4F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86BC07-D51F-4715-A015-60D24D89F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3C133-7146-41CD-ADC8-E8C3D57D3D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59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8AF8E54E-376D-4B37-BAEF-D198A20F3C95}"/>
              </a:ext>
            </a:extLst>
          </p:cNvPr>
          <p:cNvSpPr/>
          <p:nvPr/>
        </p:nvSpPr>
        <p:spPr>
          <a:xfrm>
            <a:off x="0" y="-120316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68000">
                <a:srgbClr val="FFFF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0E1459B-3080-42EE-8554-2ED71150D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68" y="2989596"/>
            <a:ext cx="1600062" cy="30861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60CB557-92A0-44B2-80AE-65160C44C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37" y="949863"/>
            <a:ext cx="7858125" cy="17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79997"/>
      </p:ext>
    </p:extLst>
  </p:cSld>
  <p:clrMapOvr>
    <a:masterClrMapping/>
  </p:clrMapOvr>
  <p:transition spd="slow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0176AD67-6494-4E17-BEAA-ABF0E90E26BE}"/>
              </a:ext>
            </a:extLst>
          </p:cNvPr>
          <p:cNvGrpSpPr/>
          <p:nvPr/>
        </p:nvGrpSpPr>
        <p:grpSpPr>
          <a:xfrm>
            <a:off x="919161" y="857250"/>
            <a:ext cx="10763756" cy="5143500"/>
            <a:chOff x="919161" y="857250"/>
            <a:chExt cx="10763756" cy="514350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4C4F604-9956-4FDF-8660-5F2A706D5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61" y="857250"/>
              <a:ext cx="3213682" cy="5143500"/>
            </a:xfrm>
            <a:prstGeom prst="rect">
              <a:avLst/>
            </a:prstGeom>
          </p:spPr>
        </p:pic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33D5BF95-EAA3-4DFE-AA8F-4A8F991188D4}"/>
                </a:ext>
              </a:extLst>
            </p:cNvPr>
            <p:cNvGrpSpPr/>
            <p:nvPr/>
          </p:nvGrpSpPr>
          <p:grpSpPr>
            <a:xfrm>
              <a:off x="4652962" y="2147917"/>
              <a:ext cx="6958013" cy="3186084"/>
              <a:chOff x="4357514" y="2054481"/>
              <a:chExt cx="6196186" cy="2508491"/>
            </a:xfrm>
          </p:grpSpPr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9BAE18DA-5341-4A94-B0A3-B965A1729D49}"/>
                  </a:ext>
                </a:extLst>
              </p:cNvPr>
              <p:cNvSpPr/>
              <p:nvPr/>
            </p:nvSpPr>
            <p:spPr>
              <a:xfrm>
                <a:off x="4357514" y="2054481"/>
                <a:ext cx="6115605" cy="25084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glow rad="228600">
                  <a:srgbClr val="FF0000">
                    <a:alpha val="6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011B034-5392-40F0-BF33-729E123B8E26}"/>
                  </a:ext>
                </a:extLst>
              </p:cNvPr>
              <p:cNvSpPr txBox="1"/>
              <p:nvPr/>
            </p:nvSpPr>
            <p:spPr>
              <a:xfrm>
                <a:off x="4743450" y="2266950"/>
                <a:ext cx="58102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kern="150" dirty="0">
                    <a:effectLst/>
                    <a:latin typeface="MV Boli" panose="02000500030200090000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it-IT" sz="18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r>
                  <a:rPr lang="it-IT" sz="1800" kern="150" dirty="0">
                    <a:effectLst/>
                    <a:latin typeface="MV Boli" panose="02000500030200090000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it-IT" sz="18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B56175E-DA6D-4B2B-942B-DDC5EDF562B0}"/>
                </a:ext>
              </a:extLst>
            </p:cNvPr>
            <p:cNvSpPr txBox="1"/>
            <p:nvPr/>
          </p:nvSpPr>
          <p:spPr>
            <a:xfrm>
              <a:off x="5086351" y="2466618"/>
              <a:ext cx="63436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it-IT" sz="2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9D557D1-AB88-4299-8496-3BF9C3E73444}"/>
                </a:ext>
              </a:extLst>
            </p:cNvPr>
            <p:cNvSpPr txBox="1"/>
            <p:nvPr/>
          </p:nvSpPr>
          <p:spPr>
            <a:xfrm>
              <a:off x="4833434" y="2219831"/>
              <a:ext cx="6849483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400" b="1" kern="150" dirty="0"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NEL “NUOVO CODICE ROSSO” E' STATO INSERITO IL REATO DI </a:t>
              </a:r>
              <a:r>
                <a:rPr lang="it-IT" sz="2400" b="1" kern="150" dirty="0">
                  <a:solidFill>
                    <a:srgbClr val="FF0000"/>
                  </a:solidFill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REVENGE PORN</a:t>
              </a:r>
              <a:r>
                <a:rPr lang="it-IT" sz="2400" b="1" kern="150" dirty="0"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. E' UN REATO PENALE NON CIVILE ED E' GRAVISSIMO, CONSISTE:</a:t>
              </a:r>
              <a:endParaRPr lang="it-IT" sz="2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r>
                <a:rPr lang="it-IT" sz="2400" b="1" kern="150" dirty="0"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NELLA PUBBLICAZIONE SUI MEDIA DI IMMAGINI O VIDEO SENZA IL CONSENSO DELLA VITTIMA CON L’INTENZIONE  ROVINARE LA SUA BUONA </a:t>
              </a:r>
              <a:r>
                <a:rPr lang="it-IT" sz="2400" b="1" kern="150" dirty="0">
                  <a:solidFill>
                    <a:srgbClr val="00B050"/>
                  </a:solidFill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REPUTAZIONE</a:t>
              </a:r>
              <a:r>
                <a:rPr lang="it-IT" sz="2400" b="1" kern="150" dirty="0"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.</a:t>
              </a:r>
              <a:endParaRPr lang="it-IT" sz="2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314FE52-2D20-427C-BED2-92361CA8EC55}"/>
              </a:ext>
            </a:extLst>
          </p:cNvPr>
          <p:cNvCxnSpPr/>
          <p:nvPr/>
        </p:nvCxnSpPr>
        <p:spPr>
          <a:xfrm>
            <a:off x="0" y="0"/>
            <a:ext cx="0" cy="9304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4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0FEC0C6C-30A8-4E1B-A66D-0734C85CA5D1}"/>
              </a:ext>
            </a:extLst>
          </p:cNvPr>
          <p:cNvGrpSpPr/>
          <p:nvPr/>
        </p:nvGrpSpPr>
        <p:grpSpPr>
          <a:xfrm>
            <a:off x="0" y="0"/>
            <a:ext cx="12353925" cy="9048900"/>
            <a:chOff x="0" y="0"/>
            <a:chExt cx="12353925" cy="9048900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465F1A6F-5030-450F-8E23-CBCEAF97956E}"/>
                </a:ext>
              </a:extLst>
            </p:cNvPr>
            <p:cNvGrpSpPr/>
            <p:nvPr/>
          </p:nvGrpSpPr>
          <p:grpSpPr>
            <a:xfrm>
              <a:off x="0" y="0"/>
              <a:ext cx="12353925" cy="9048900"/>
              <a:chOff x="-161925" y="0"/>
              <a:chExt cx="12353925" cy="9048900"/>
            </a:xfrm>
          </p:grpSpPr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2FE56492-B1A3-43E6-877F-EFC2E65D5862}"/>
                  </a:ext>
                </a:extLst>
              </p:cNvPr>
              <p:cNvSpPr/>
              <p:nvPr/>
            </p:nvSpPr>
            <p:spPr>
              <a:xfrm>
                <a:off x="6096000" y="0"/>
                <a:ext cx="6096000" cy="6858000"/>
              </a:xfrm>
              <a:prstGeom prst="rect">
                <a:avLst/>
              </a:prstGeom>
              <a:gradFill flip="none" rotWithShape="1">
                <a:gsLst>
                  <a:gs pos="67000">
                    <a:srgbClr val="FF33CC"/>
                  </a:gs>
                  <a:gs pos="28000">
                    <a:srgbClr val="D60093"/>
                  </a:gs>
                  <a:gs pos="100000">
                    <a:srgbClr val="FF66CC"/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701D86BD-2195-4B55-B839-AA73BFACB700}"/>
                  </a:ext>
                </a:extLst>
              </p:cNvPr>
              <p:cNvSpPr/>
              <p:nvPr/>
            </p:nvSpPr>
            <p:spPr>
              <a:xfrm>
                <a:off x="0" y="0"/>
                <a:ext cx="6096000" cy="6858000"/>
              </a:xfrm>
              <a:prstGeom prst="rect">
                <a:avLst/>
              </a:prstGeom>
              <a:gradFill flip="none" rotWithShape="1">
                <a:gsLst>
                  <a:gs pos="0">
                    <a:srgbClr val="005177">
                      <a:shade val="30000"/>
                      <a:satMod val="115000"/>
                    </a:srgbClr>
                  </a:gs>
                  <a:gs pos="50000">
                    <a:srgbClr val="005177">
                      <a:shade val="67500"/>
                      <a:satMod val="115000"/>
                    </a:srgbClr>
                  </a:gs>
                  <a:gs pos="100000">
                    <a:srgbClr val="005177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Triangolo isoscele 4">
                <a:extLst>
                  <a:ext uri="{FF2B5EF4-FFF2-40B4-BE49-F238E27FC236}">
                    <a16:creationId xmlns:a16="http://schemas.microsoft.com/office/drawing/2014/main" id="{ED244ADD-0F24-4BE6-8B4B-62AF90653DCF}"/>
                  </a:ext>
                </a:extLst>
              </p:cNvPr>
              <p:cNvSpPr/>
              <p:nvPr/>
            </p:nvSpPr>
            <p:spPr>
              <a:xfrm rot="5400000">
                <a:off x="3704039" y="2391963"/>
                <a:ext cx="6822275" cy="2038353"/>
              </a:xfrm>
              <a:prstGeom prst="triangle">
                <a:avLst>
                  <a:gd name="adj" fmla="val 51536"/>
                </a:avLst>
              </a:prstGeom>
              <a:solidFill>
                <a:srgbClr val="0051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3EC21434-B674-4529-89BD-6CF756E1F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7892" y="2088114"/>
                <a:ext cx="1757597" cy="2205038"/>
              </a:xfrm>
              <a:prstGeom prst="rect">
                <a:avLst/>
              </a:prstGeom>
            </p:spPr>
          </p:pic>
          <p:sp>
            <p:nvSpPr>
              <p:cNvPr id="12" name="Fumetto: rettangolo 11">
                <a:extLst>
                  <a:ext uri="{FF2B5EF4-FFF2-40B4-BE49-F238E27FC236}">
                    <a16:creationId xmlns:a16="http://schemas.microsoft.com/office/drawing/2014/main" id="{519306DB-C5E3-412E-9171-FAA775155164}"/>
                  </a:ext>
                </a:extLst>
              </p:cNvPr>
              <p:cNvSpPr/>
              <p:nvPr/>
            </p:nvSpPr>
            <p:spPr>
              <a:xfrm>
                <a:off x="7361423" y="252372"/>
                <a:ext cx="2800350" cy="1600438"/>
              </a:xfrm>
              <a:prstGeom prst="wedgeRectCallout">
                <a:avLst>
                  <a:gd name="adj1" fmla="val 52977"/>
                  <a:gd name="adj2" fmla="val 87376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glow rad="228600">
                  <a:schemeClr val="accent4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BC800D0-99C8-4627-9EB7-009817AEC485}"/>
                  </a:ext>
                </a:extLst>
              </p:cNvPr>
              <p:cNvSpPr txBox="1"/>
              <p:nvPr/>
            </p:nvSpPr>
            <p:spPr>
              <a:xfrm>
                <a:off x="7343776" y="335145"/>
                <a:ext cx="28194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b="1" dirty="0">
                    <a:effectLst/>
                    <a:latin typeface="MV Boli" panose="02000500030200090000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MI SENTO INDIFESA, FORSE HO SBAGLIATO QUALCOSA... MEGLIO TACERE E NON PEGGIORARE LE COSE?</a:t>
                </a:r>
                <a:endParaRPr lang="it-IT" dirty="0"/>
              </a:p>
            </p:txBody>
          </p:sp>
          <p:sp>
            <p:nvSpPr>
              <p:cNvPr id="14" name="Fumetto: rettangolo 13">
                <a:extLst>
                  <a:ext uri="{FF2B5EF4-FFF2-40B4-BE49-F238E27FC236}">
                    <a16:creationId xmlns:a16="http://schemas.microsoft.com/office/drawing/2014/main" id="{0B91DE77-74EF-4788-A179-AF1D5729233D}"/>
                  </a:ext>
                </a:extLst>
              </p:cNvPr>
              <p:cNvSpPr/>
              <p:nvPr/>
            </p:nvSpPr>
            <p:spPr>
              <a:xfrm>
                <a:off x="7799459" y="4763760"/>
                <a:ext cx="2800350" cy="1455606"/>
              </a:xfrm>
              <a:prstGeom prst="wedgeRectCallout">
                <a:avLst>
                  <a:gd name="adj1" fmla="val 40051"/>
                  <a:gd name="adj2" fmla="val -138285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glow rad="228600">
                  <a:srgbClr val="00B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D17B698-6839-4D3D-8ABD-20555C42AE4D}"/>
                  </a:ext>
                </a:extLst>
              </p:cNvPr>
              <p:cNvSpPr txBox="1"/>
              <p:nvPr/>
            </p:nvSpPr>
            <p:spPr>
              <a:xfrm>
                <a:off x="7734300" y="4852232"/>
                <a:ext cx="2819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kern="150" dirty="0">
                    <a:effectLst/>
                    <a:latin typeface="MV Boli" panose="02000500030200090000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MI SENTO INDIFESA MA NON SONO UNA  NULLITA', FORSE E' MEGLIO PARLARE CON I MIEI GENITORI PRIMA CHE SIA </a:t>
                </a:r>
                <a:r>
                  <a:rPr lang="it-IT" sz="1400" b="1" dirty="0">
                    <a:effectLst/>
                    <a:latin typeface="MV Boli" panose="02000500030200090000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TROPPO TARDI E LUI PUBBLICHI!</a:t>
                </a:r>
                <a:endParaRPr lang="it-IT" sz="1200" dirty="0"/>
              </a:p>
            </p:txBody>
          </p:sp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637C3FE0-A30E-40C4-BFBA-8C50307D33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61925" y="0"/>
                <a:ext cx="3582211" cy="9048900"/>
              </a:xfrm>
              <a:prstGeom prst="rect">
                <a:avLst/>
              </a:prstGeom>
            </p:spPr>
          </p:pic>
          <p:sp>
            <p:nvSpPr>
              <p:cNvPr id="19" name="Fumetto: rettangolo 18">
                <a:extLst>
                  <a:ext uri="{FF2B5EF4-FFF2-40B4-BE49-F238E27FC236}">
                    <a16:creationId xmlns:a16="http://schemas.microsoft.com/office/drawing/2014/main" id="{92292561-696C-456B-8AC2-25898FFA9341}"/>
                  </a:ext>
                </a:extLst>
              </p:cNvPr>
              <p:cNvSpPr/>
              <p:nvPr/>
            </p:nvSpPr>
            <p:spPr>
              <a:xfrm>
                <a:off x="3941942" y="2800183"/>
                <a:ext cx="3278007" cy="1838325"/>
              </a:xfrm>
              <a:prstGeom prst="wedgeRectCallout">
                <a:avLst>
                  <a:gd name="adj1" fmla="val -76275"/>
                  <a:gd name="adj2" fmla="val 1096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glow rad="228600">
                  <a:srgbClr val="FF0000">
                    <a:alpha val="6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2048986-EE5A-43EC-B4A9-892A61A252B2}"/>
                  </a:ext>
                </a:extLst>
              </p:cNvPr>
              <p:cNvSpPr txBox="1"/>
              <p:nvPr/>
            </p:nvSpPr>
            <p:spPr>
              <a:xfrm>
                <a:off x="3935341" y="2800183"/>
                <a:ext cx="327800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b="1" dirty="0">
                    <a:effectLst/>
                    <a:latin typeface="MV Boli" panose="02000500030200090000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SE MI RIFIUTI, SEI PROPRIO UNA NULLITA'! STO PUBBLICANDO LA FOTO CHE TI HO SCATTATO QUANDO NON MI GUARDAVI...    </a:t>
                </a:r>
                <a:endParaRPr lang="it-IT" dirty="0"/>
              </a:p>
            </p:txBody>
          </p:sp>
        </p:grp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B55C42FD-A40D-4510-B41E-1792FBDB2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6749" y="416294"/>
              <a:ext cx="989076" cy="1929959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6AACEA10-EB39-40D0-8FA9-34B48729A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359" y="174964"/>
              <a:ext cx="840110" cy="1677846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64CFC832-727A-48CE-A95B-350AFE96C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8790" y="4638508"/>
              <a:ext cx="991969" cy="1929959"/>
            </a:xfrm>
            <a:prstGeom prst="rect">
              <a:avLst/>
            </a:prstGeom>
          </p:spPr>
        </p:pic>
      </p:grp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7115181-A008-4C76-AE10-14AA4BD6A089}"/>
              </a:ext>
            </a:extLst>
          </p:cNvPr>
          <p:cNvCxnSpPr/>
          <p:nvPr/>
        </p:nvCxnSpPr>
        <p:spPr>
          <a:xfrm>
            <a:off x="0" y="0"/>
            <a:ext cx="11867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1A361DCC-EE4A-4D1D-A8A0-4B0B8566E963}"/>
              </a:ext>
            </a:extLst>
          </p:cNvPr>
          <p:cNvGrpSpPr/>
          <p:nvPr/>
        </p:nvGrpSpPr>
        <p:grpSpPr>
          <a:xfrm>
            <a:off x="938211" y="1218893"/>
            <a:ext cx="10920414" cy="5143500"/>
            <a:chOff x="938211" y="1218893"/>
            <a:chExt cx="10920414" cy="514350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4C4F604-9956-4FDF-8660-5F2A706D5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11" y="1218893"/>
              <a:ext cx="3213682" cy="5143500"/>
            </a:xfrm>
            <a:prstGeom prst="rect">
              <a:avLst/>
            </a:prstGeom>
          </p:spPr>
        </p:pic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33D5BF95-EAA3-4DFE-AA8F-4A8F991188D4}"/>
                </a:ext>
              </a:extLst>
            </p:cNvPr>
            <p:cNvGrpSpPr/>
            <p:nvPr/>
          </p:nvGrpSpPr>
          <p:grpSpPr>
            <a:xfrm>
              <a:off x="4652962" y="2694890"/>
              <a:ext cx="7205663" cy="2065249"/>
              <a:chOff x="4357514" y="2054481"/>
              <a:chExt cx="6196186" cy="2508491"/>
            </a:xfrm>
          </p:grpSpPr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9BAE18DA-5341-4A94-B0A3-B965A1729D49}"/>
                  </a:ext>
                </a:extLst>
              </p:cNvPr>
              <p:cNvSpPr/>
              <p:nvPr/>
            </p:nvSpPr>
            <p:spPr>
              <a:xfrm>
                <a:off x="4357514" y="2054481"/>
                <a:ext cx="6115605" cy="25084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glow rad="228600">
                  <a:srgbClr val="FF0000">
                    <a:alpha val="6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011B034-5392-40F0-BF33-729E123B8E26}"/>
                  </a:ext>
                </a:extLst>
              </p:cNvPr>
              <p:cNvSpPr txBox="1"/>
              <p:nvPr/>
            </p:nvSpPr>
            <p:spPr>
              <a:xfrm>
                <a:off x="4743450" y="2266950"/>
                <a:ext cx="58102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kern="150" dirty="0">
                    <a:effectLst/>
                    <a:latin typeface="MV Boli" panose="02000500030200090000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it-IT" sz="18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r>
                  <a:rPr lang="it-IT" sz="1800" kern="150" dirty="0">
                    <a:effectLst/>
                    <a:latin typeface="MV Boli" panose="02000500030200090000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it-IT" sz="18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B56175E-DA6D-4B2B-942B-DDC5EDF562B0}"/>
                </a:ext>
              </a:extLst>
            </p:cNvPr>
            <p:cNvSpPr txBox="1"/>
            <p:nvPr/>
          </p:nvSpPr>
          <p:spPr>
            <a:xfrm>
              <a:off x="5086351" y="2466618"/>
              <a:ext cx="63436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it-IT" sz="2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9D557D1-AB88-4299-8496-3BF9C3E73444}"/>
                </a:ext>
              </a:extLst>
            </p:cNvPr>
            <p:cNvSpPr txBox="1"/>
            <p:nvPr/>
          </p:nvSpPr>
          <p:spPr>
            <a:xfrm>
              <a:off x="4716248" y="2821147"/>
              <a:ext cx="696140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400" b="1" kern="150" dirty="0"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QUESTO TIPO DI VENDETTA E' PUNITA DALLA LEGGE CON UNA RECLUSIONE DA 1 A 6 ANNI:</a:t>
              </a:r>
              <a:endParaRPr lang="it-IT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r>
                <a:rPr lang="it-IT" sz="2400" b="1" kern="150" dirty="0"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PER SOSTENERE LA VITTIMA E RIEDUCARE, SE POSSIBILE, IL VENDICATORE.</a:t>
              </a:r>
              <a:endParaRPr lang="it-IT" sz="2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6EE924F-B708-4A72-B620-220030169F3B}"/>
              </a:ext>
            </a:extLst>
          </p:cNvPr>
          <p:cNvCxnSpPr/>
          <p:nvPr/>
        </p:nvCxnSpPr>
        <p:spPr>
          <a:xfrm>
            <a:off x="0" y="0"/>
            <a:ext cx="0" cy="12188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5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EBD9809A-8BA8-47E5-B2E6-01199BF2FBB4}"/>
              </a:ext>
            </a:extLst>
          </p:cNvPr>
          <p:cNvGrpSpPr/>
          <p:nvPr/>
        </p:nvGrpSpPr>
        <p:grpSpPr>
          <a:xfrm>
            <a:off x="0" y="895350"/>
            <a:ext cx="12192000" cy="4739342"/>
            <a:chOff x="0" y="895350"/>
            <a:chExt cx="12192000" cy="4739342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07AEF85A-9A78-43D6-8007-95F63CDD4BF0}"/>
                </a:ext>
              </a:extLst>
            </p:cNvPr>
            <p:cNvSpPr txBox="1"/>
            <p:nvPr/>
          </p:nvSpPr>
          <p:spPr>
            <a:xfrm>
              <a:off x="0" y="895350"/>
              <a:ext cx="1219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i="1" dirty="0">
                  <a:solidFill>
                    <a:srgbClr val="D60093"/>
                  </a:solidFill>
                  <a:latin typeface="Comic Sans MS" panose="030F0702030302020204" pitchFamily="66" charset="0"/>
                </a:rPr>
                <a:t>STIAMO PROSEGUENDO IL LAVORO,</a:t>
              </a:r>
            </a:p>
            <a:p>
              <a:pPr algn="ctr"/>
              <a:r>
                <a:rPr lang="it-IT" sz="3200" b="1" i="1" dirty="0">
                  <a:solidFill>
                    <a:srgbClr val="D60093"/>
                  </a:solidFill>
                  <a:latin typeface="Comic Sans MS" panose="030F0702030302020204" pitchFamily="66" charset="0"/>
                </a:rPr>
                <a:t>SPERANDO </a:t>
              </a:r>
              <a:r>
                <a:rPr lang="it-IT" sz="3200" b="1" i="1" dirty="0" err="1">
                  <a:solidFill>
                    <a:srgbClr val="D60093"/>
                  </a:solidFill>
                  <a:latin typeface="Comic Sans MS" panose="030F0702030302020204" pitchFamily="66" charset="0"/>
                </a:rPr>
                <a:t>DI</a:t>
              </a:r>
              <a:r>
                <a:rPr lang="it-IT" sz="3200" b="1" i="1" dirty="0">
                  <a:solidFill>
                    <a:srgbClr val="D60093"/>
                  </a:solidFill>
                  <a:latin typeface="Comic Sans MS" panose="030F0702030302020204" pitchFamily="66" charset="0"/>
                </a:rPr>
                <a:t> COMPLETARLO AL PIU’ PRESTO...</a:t>
              </a: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E7D3C3AB-F344-4A22-95AB-B86601F9B5D1}"/>
                </a:ext>
              </a:extLst>
            </p:cNvPr>
            <p:cNvSpPr txBox="1"/>
            <p:nvPr/>
          </p:nvSpPr>
          <p:spPr>
            <a:xfrm>
              <a:off x="338137" y="3695700"/>
              <a:ext cx="968692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kern="150" dirty="0">
                  <a:solidFill>
                    <a:srgbClr val="0000FF"/>
                  </a:solidFill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              3°C scuola secondaria di primo grado – I.C. </a:t>
              </a:r>
              <a:r>
                <a:rPr lang="it-IT" sz="2000" b="1" kern="150">
                  <a:solidFill>
                    <a:srgbClr val="0000FF"/>
                  </a:solidFill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VIA </a:t>
              </a:r>
              <a:r>
                <a:rPr lang="it-IT" sz="2000" b="1" kern="150" dirty="0">
                  <a:solidFill>
                    <a:srgbClr val="0000FF"/>
                  </a:solidFill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ORMEA</a:t>
              </a:r>
              <a:endParaRPr lang="it-IT" sz="2000" kern="15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it-IT" sz="2000" kern="150" dirty="0">
                  <a:solidFill>
                    <a:srgbClr val="D60093"/>
                  </a:solidFill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 </a:t>
              </a:r>
              <a:endParaRPr lang="it-IT" sz="2000" kern="150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it-IT" sz="2000" b="1" kern="150" dirty="0">
                  <a:solidFill>
                    <a:srgbClr val="002060"/>
                  </a:solidFill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                  TESTI     EMIL BOVO</a:t>
              </a:r>
              <a:endParaRPr lang="it-IT" sz="2000" kern="1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it-IT" sz="2000" b="1" kern="150" dirty="0">
                  <a:solidFill>
                    <a:srgbClr val="002060"/>
                  </a:solidFill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          ILLUSTRAZIONE     NIKKA MARIN</a:t>
              </a:r>
              <a:endParaRPr lang="it-IT" sz="2000" kern="1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it-IT" sz="2000" b="1" kern="150" dirty="0">
                  <a:solidFill>
                    <a:srgbClr val="002060"/>
                  </a:solidFill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         ANIMAZIONE DIGITALE     PATRIZIO MASSACCI </a:t>
              </a:r>
            </a:p>
            <a:p>
              <a:pPr algn="ctr"/>
              <a:r>
                <a:rPr lang="it-IT" sz="2000" b="1" kern="150" dirty="0">
                  <a:solidFill>
                    <a:srgbClr val="002060"/>
                  </a:solidFill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                       SUPERVISIONE     PROF.SSA M.E. ORTOLANI</a:t>
              </a:r>
              <a:endParaRPr lang="it-IT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CFC4684-2B84-49CF-A949-E49B5C4DCC2A}"/>
              </a:ext>
            </a:extLst>
          </p:cNvPr>
          <p:cNvSpPr txBox="1"/>
          <p:nvPr/>
        </p:nvSpPr>
        <p:spPr>
          <a:xfrm>
            <a:off x="4114800" y="2464802"/>
            <a:ext cx="414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omic Sans MS" panose="030F0702030302020204" pitchFamily="66" charset="0"/>
              </a:rPr>
              <a:t>ANNO SCOLASTICO 2020/2021</a:t>
            </a:r>
          </a:p>
        </p:txBody>
      </p:sp>
    </p:spTree>
    <p:extLst>
      <p:ext uri="{BB962C8B-B14F-4D97-AF65-F5344CB8AC3E}">
        <p14:creationId xmlns:p14="http://schemas.microsoft.com/office/powerpoint/2010/main" val="122127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2">
            <a:extLst>
              <a:ext uri="{FF2B5EF4-FFF2-40B4-BE49-F238E27FC236}">
                <a16:creationId xmlns:a16="http://schemas.microsoft.com/office/drawing/2014/main" id="{A0BC8CAB-9047-4B8C-9795-315A094433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000">
                <a:srgbClr val="FF0000"/>
              </a:gs>
              <a:gs pos="0">
                <a:srgbClr val="FF4900"/>
              </a:gs>
              <a:gs pos="74000">
                <a:srgbClr val="FFFF00"/>
              </a:gs>
              <a:gs pos="87000">
                <a:srgbClr val="FFFF00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8786F05-4360-4BEF-BDE8-1E8DDEE7487E}"/>
              </a:ext>
            </a:extLst>
          </p:cNvPr>
          <p:cNvSpPr/>
          <p:nvPr/>
        </p:nvSpPr>
        <p:spPr>
          <a:xfrm>
            <a:off x="477925" y="344835"/>
            <a:ext cx="218113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AA30E0-6477-46B2-99A0-12E43F47A9AF}"/>
              </a:ext>
            </a:extLst>
          </p:cNvPr>
          <p:cNvSpPr txBox="1"/>
          <p:nvPr/>
        </p:nvSpPr>
        <p:spPr>
          <a:xfrm>
            <a:off x="476481" y="393746"/>
            <a:ext cx="2181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3300"/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LA </a:t>
            </a:r>
            <a:r>
              <a:rPr lang="it-IT" sz="1400" b="1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VIOLENZA</a:t>
            </a:r>
            <a:r>
              <a:rPr lang="it-IT" sz="1400" b="1" dirty="0"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NON E' UN CONFLITTO PERCHE' SOLO UNA DELLE DUE PERSONE SENTE DI ESSERE RISPETTATA E LIBERA</a:t>
            </a:r>
            <a:endParaRPr lang="it-IT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95C63A7-FE3B-4E50-ACFD-EC716018CEB8}"/>
              </a:ext>
            </a:extLst>
          </p:cNvPr>
          <p:cNvSpPr/>
          <p:nvPr/>
        </p:nvSpPr>
        <p:spPr>
          <a:xfrm>
            <a:off x="9689564" y="3556168"/>
            <a:ext cx="2192565" cy="2902376"/>
          </a:xfrm>
          <a:prstGeom prst="rect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829ECD-1A32-4544-9406-22B1E27FDDBC}"/>
              </a:ext>
            </a:extLst>
          </p:cNvPr>
          <p:cNvSpPr txBox="1"/>
          <p:nvPr/>
        </p:nvSpPr>
        <p:spPr>
          <a:xfrm>
            <a:off x="9664560" y="3609256"/>
            <a:ext cx="224257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kern="150" dirty="0">
                <a:solidFill>
                  <a:srgbClr val="00CC33"/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LA NON-VIOLENZA</a:t>
            </a:r>
            <a:r>
              <a:rPr lang="it-IT" sz="1400" b="1" kern="150" dirty="0"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 NON E' UN CONFLITTO PERCHE' NON DIVIDE LE DIFFERENZE MA NE RICONOSCE IL VALORE. PER ANDARE D'ACCORDO NON E' NECESSARIO ESSERE D'ACCORDO, ACCETTIAMO E VALORIZZIAMO LE DIFFERENZE.</a:t>
            </a:r>
            <a:endParaRPr lang="it-IT" sz="1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96B1139-BC40-43A8-B281-189B78583E01}"/>
              </a:ext>
            </a:extLst>
          </p:cNvPr>
          <p:cNvSpPr/>
          <p:nvPr/>
        </p:nvSpPr>
        <p:spPr>
          <a:xfrm>
            <a:off x="400403" y="4925866"/>
            <a:ext cx="2541864" cy="162475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E3CA181-FF75-4917-A941-1C1F60A4262E}"/>
              </a:ext>
            </a:extLst>
          </p:cNvPr>
          <p:cNvSpPr txBox="1"/>
          <p:nvPr/>
        </p:nvSpPr>
        <p:spPr>
          <a:xfrm>
            <a:off x="466924" y="4925866"/>
            <a:ext cx="251288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kern="150" dirty="0">
                <a:solidFill>
                  <a:srgbClr val="FFC000"/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IL CONFLITTO  </a:t>
            </a:r>
            <a:r>
              <a:rPr lang="it-IT" sz="1400" b="1" kern="150" dirty="0"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NON E' VIOLENZA MA RICHIEDE LA CAPACITA' DI ASCOLTARSI E CAPIRSI. </a:t>
            </a:r>
            <a:endParaRPr lang="it-IT" sz="1400" b="1" kern="150" dirty="0">
              <a:latin typeface="MV Boli" panose="02000500030200090000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it-IT" sz="1400" b="1" kern="150" dirty="0"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ENTRAMBE LE PERSONE SENTONO DI ESSERE LIBERE E RISPETTATE.</a:t>
            </a:r>
            <a:endParaRPr lang="it-IT" sz="1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it-IT" sz="2400" kern="150" dirty="0"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it-IT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6714CBD-0F06-46B3-AF97-836FCEB82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38" y="1668225"/>
            <a:ext cx="1618488" cy="3232404"/>
          </a:xfrm>
          <a:prstGeom prst="rect">
            <a:avLst/>
          </a:prstGeom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D7770B32-88E8-466C-975B-6E9A5F0F45F8}"/>
              </a:ext>
            </a:extLst>
          </p:cNvPr>
          <p:cNvSpPr/>
          <p:nvPr/>
        </p:nvSpPr>
        <p:spPr>
          <a:xfrm rot="8398126">
            <a:off x="4000173" y="4080869"/>
            <a:ext cx="1457767" cy="51954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0C032B39-7188-4B68-B69A-8962AD691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33" y="279430"/>
            <a:ext cx="1778508" cy="30861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8E119EA1-55DC-49DB-B665-DB6962CC7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62" y="3581603"/>
            <a:ext cx="1640142" cy="2851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Freccia a inversione 27">
            <a:extLst>
              <a:ext uri="{FF2B5EF4-FFF2-40B4-BE49-F238E27FC236}">
                <a16:creationId xmlns:a16="http://schemas.microsoft.com/office/drawing/2014/main" id="{B44BCA87-3854-4674-AE4F-270AE986704B}"/>
              </a:ext>
            </a:extLst>
          </p:cNvPr>
          <p:cNvSpPr/>
          <p:nvPr/>
        </p:nvSpPr>
        <p:spPr>
          <a:xfrm rot="10800000">
            <a:off x="1706458" y="3441295"/>
            <a:ext cx="2505975" cy="87513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56827"/>
              <a:gd name="adj5" fmla="val 10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772E5A3-CD66-4515-BA99-5042B71413EA}"/>
              </a:ext>
            </a:extLst>
          </p:cNvPr>
          <p:cNvSpPr txBox="1"/>
          <p:nvPr/>
        </p:nvSpPr>
        <p:spPr>
          <a:xfrm>
            <a:off x="5037598" y="677263"/>
            <a:ext cx="68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Alcune importanti distinzioni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… 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B6CADAB6-504F-4BF7-B99F-03D1CE19FB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79" y="1990239"/>
            <a:ext cx="2275552" cy="1477328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4243FCD6-E5AE-444A-B71D-B718B618FD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5" y="1911931"/>
            <a:ext cx="2247003" cy="1477328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9ECD9B2F-B944-4B79-9EF2-D86E41E535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33" y="4925866"/>
            <a:ext cx="2336227" cy="1624751"/>
          </a:xfrm>
          <a:prstGeom prst="rect">
            <a:avLst/>
          </a:prstGeom>
        </p:spPr>
      </p:pic>
      <p:sp>
        <p:nvSpPr>
          <p:cNvPr id="40" name="Freccia curva 39">
            <a:extLst>
              <a:ext uri="{FF2B5EF4-FFF2-40B4-BE49-F238E27FC236}">
                <a16:creationId xmlns:a16="http://schemas.microsoft.com/office/drawing/2014/main" id="{EB4F038D-2AF0-4D0B-A5B8-EF8DCD9CC6AD}"/>
              </a:ext>
            </a:extLst>
          </p:cNvPr>
          <p:cNvSpPr/>
          <p:nvPr/>
        </p:nvSpPr>
        <p:spPr>
          <a:xfrm>
            <a:off x="8175223" y="2274390"/>
            <a:ext cx="1422140" cy="1131648"/>
          </a:xfrm>
          <a:prstGeom prst="ben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E52C7EA-775B-40C8-9D4B-1DE6F8BDF1E3}"/>
              </a:ext>
            </a:extLst>
          </p:cNvPr>
          <p:cNvCxnSpPr/>
          <p:nvPr/>
        </p:nvCxnSpPr>
        <p:spPr>
          <a:xfrm>
            <a:off x="0" y="0"/>
            <a:ext cx="0" cy="4892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2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">
        <p:circle/>
      </p:transition>
    </mc:Choice>
    <mc:Fallback xmlns="">
      <p:transition spd="slow" advClick="0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75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75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75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2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25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25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25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3" grpId="0"/>
      <p:bldP spid="14" grpId="0" animBg="1"/>
      <p:bldP spid="15" grpId="0"/>
      <p:bldP spid="18" grpId="0" animBg="1"/>
      <p:bldP spid="28" grpId="0" animBg="1"/>
      <p:bldP spid="32" grpId="0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DAD4AD29-8631-469D-9012-C61D26925D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FF4900"/>
              </a:gs>
              <a:gs pos="4000">
                <a:srgbClr val="FF0000"/>
              </a:gs>
              <a:gs pos="76000">
                <a:srgbClr val="FFFF00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8786F05-4360-4BEF-BDE8-1E8DDEE7487E}"/>
              </a:ext>
            </a:extLst>
          </p:cNvPr>
          <p:cNvSpPr/>
          <p:nvPr/>
        </p:nvSpPr>
        <p:spPr>
          <a:xfrm>
            <a:off x="319725" y="871039"/>
            <a:ext cx="218113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95C63A7-FE3B-4E50-ACFD-EC716018CEB8}"/>
              </a:ext>
            </a:extLst>
          </p:cNvPr>
          <p:cNvSpPr/>
          <p:nvPr/>
        </p:nvSpPr>
        <p:spPr>
          <a:xfrm>
            <a:off x="8903029" y="3934729"/>
            <a:ext cx="2888549" cy="1846659"/>
          </a:xfrm>
          <a:prstGeom prst="rect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829ECD-1A32-4544-9406-22B1E27FDDBC}"/>
              </a:ext>
            </a:extLst>
          </p:cNvPr>
          <p:cNvSpPr txBox="1"/>
          <p:nvPr/>
        </p:nvSpPr>
        <p:spPr>
          <a:xfrm>
            <a:off x="8889937" y="4036215"/>
            <a:ext cx="2860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kern="150" dirty="0"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SEI PROPRIO </a:t>
            </a:r>
            <a:r>
              <a:rPr lang="it-IT" sz="1800" b="1" kern="150" dirty="0">
                <a:solidFill>
                  <a:srgbClr val="00B050"/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SAGGIO</a:t>
            </a:r>
            <a:r>
              <a:rPr lang="it-IT" sz="1800" b="1" kern="150" dirty="0"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! IL DIALOGO E LA NON-VIOLENZA SONO</a:t>
            </a:r>
            <a:endParaRPr lang="it-IT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it-IT" sz="1800" b="1" kern="150" dirty="0"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SEMPRE LA GIUSTA VIA</a:t>
            </a:r>
            <a:endParaRPr lang="it-IT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96B1139-BC40-43A8-B281-189B78583E01}"/>
              </a:ext>
            </a:extLst>
          </p:cNvPr>
          <p:cNvSpPr/>
          <p:nvPr/>
        </p:nvSpPr>
        <p:spPr>
          <a:xfrm>
            <a:off x="2124082" y="4688797"/>
            <a:ext cx="2541864" cy="154663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E3CA181-FF75-4917-A941-1C1F60A4262E}"/>
              </a:ext>
            </a:extLst>
          </p:cNvPr>
          <p:cNvSpPr txBox="1"/>
          <p:nvPr/>
        </p:nvSpPr>
        <p:spPr>
          <a:xfrm>
            <a:off x="2110501" y="4724266"/>
            <a:ext cx="2541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kern="150" dirty="0"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FERMATI A </a:t>
            </a:r>
            <a:r>
              <a:rPr lang="it-IT" sz="1800" b="1" kern="150" dirty="0">
                <a:solidFill>
                  <a:schemeClr val="accent4"/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RIFLETTERE</a:t>
            </a:r>
            <a:r>
              <a:rPr lang="it-IT" sz="1800" b="1" kern="150" dirty="0"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PER DECIDERE COME E' MEGLIO PROSEGUIRE</a:t>
            </a:r>
            <a:endParaRPr lang="it-IT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D7770B32-88E8-466C-975B-6E9A5F0F45F8}"/>
              </a:ext>
            </a:extLst>
          </p:cNvPr>
          <p:cNvSpPr/>
          <p:nvPr/>
        </p:nvSpPr>
        <p:spPr>
          <a:xfrm rot="8398126">
            <a:off x="3553003" y="3756418"/>
            <a:ext cx="1259589" cy="51954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6714CBD-0F06-46B3-AF97-836FCEB82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86" y="1890348"/>
            <a:ext cx="1618488" cy="323240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C032B39-7188-4B68-B69A-8962AD691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42" y="461558"/>
            <a:ext cx="1778508" cy="30861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8E119EA1-55DC-49DB-B665-DB6962CC7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27" y="3547658"/>
            <a:ext cx="1640142" cy="2851507"/>
          </a:xfrm>
          <a:prstGeom prst="rect">
            <a:avLst/>
          </a:prstGeom>
        </p:spPr>
      </p:pic>
      <p:sp>
        <p:nvSpPr>
          <p:cNvPr id="27" name="Freccia a inversione 26">
            <a:extLst>
              <a:ext uri="{FF2B5EF4-FFF2-40B4-BE49-F238E27FC236}">
                <a16:creationId xmlns:a16="http://schemas.microsoft.com/office/drawing/2014/main" id="{9BC80942-477E-4ECD-AD6B-CE991646E9EE}"/>
              </a:ext>
            </a:extLst>
          </p:cNvPr>
          <p:cNvSpPr/>
          <p:nvPr/>
        </p:nvSpPr>
        <p:spPr>
          <a:xfrm>
            <a:off x="7739722" y="2526773"/>
            <a:ext cx="2860645" cy="1118797"/>
          </a:xfrm>
          <a:prstGeom prst="uturnArrow">
            <a:avLst>
              <a:gd name="adj1" fmla="val 25000"/>
              <a:gd name="adj2" fmla="val 25000"/>
              <a:gd name="adj3" fmla="val 19040"/>
              <a:gd name="adj4" fmla="val 43750"/>
              <a:gd name="adj5" fmla="val 10000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Freccia a inversione 27">
            <a:extLst>
              <a:ext uri="{FF2B5EF4-FFF2-40B4-BE49-F238E27FC236}">
                <a16:creationId xmlns:a16="http://schemas.microsoft.com/office/drawing/2014/main" id="{B44BCA87-3854-4674-AE4F-270AE986704B}"/>
              </a:ext>
            </a:extLst>
          </p:cNvPr>
          <p:cNvSpPr/>
          <p:nvPr/>
        </p:nvSpPr>
        <p:spPr>
          <a:xfrm rot="10800000">
            <a:off x="1066799" y="2556093"/>
            <a:ext cx="1896225" cy="97142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772E5A3-CD66-4515-BA99-5042B71413EA}"/>
              </a:ext>
            </a:extLst>
          </p:cNvPr>
          <p:cNvSpPr txBox="1"/>
          <p:nvPr/>
        </p:nvSpPr>
        <p:spPr>
          <a:xfrm>
            <a:off x="5229727" y="468789"/>
            <a:ext cx="6310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4472C4"/>
                </a:solidFill>
                <a:latin typeface="Comic Sans MS" panose="030F0702030302020204" pitchFamily="66" charset="0"/>
              </a:rPr>
              <a:t>Nella storia che vedrai tra poco: </a:t>
            </a:r>
          </a:p>
          <a:p>
            <a:r>
              <a:rPr lang="it-IT" sz="3200" dirty="0">
                <a:solidFill>
                  <a:srgbClr val="4472C4"/>
                </a:solidFill>
                <a:latin typeface="Comic Sans MS" panose="030F0702030302020204" pitchFamily="66" charset="0"/>
              </a:rPr>
              <a:t>occhio al semaforo!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BEF63C-837E-42BC-9718-8E4BE619FA12}"/>
              </a:ext>
            </a:extLst>
          </p:cNvPr>
          <p:cNvSpPr txBox="1"/>
          <p:nvPr/>
        </p:nvSpPr>
        <p:spPr>
          <a:xfrm>
            <a:off x="318434" y="961582"/>
            <a:ext cx="2125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kern="150" dirty="0">
                <a:solidFill>
                  <a:srgbClr val="FF0000"/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STOP</a:t>
            </a:r>
            <a:r>
              <a:rPr lang="it-IT" sz="1600" b="1" kern="150" dirty="0"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:  STAI SBAGLIANDO “IL NUOVO CODICE ROSSO” TI SPIEGA IL PERCHE'</a:t>
            </a:r>
            <a:endParaRPr lang="it-IT" sz="16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EC62E93-A6EA-4719-9189-2113E2F4D09A}"/>
              </a:ext>
            </a:extLst>
          </p:cNvPr>
          <p:cNvCxnSpPr/>
          <p:nvPr/>
        </p:nvCxnSpPr>
        <p:spPr>
          <a:xfrm>
            <a:off x="0" y="0"/>
            <a:ext cx="0" cy="713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58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">
        <p:zoom dir="in"/>
      </p:transition>
    </mc:Choice>
    <mc:Fallback xmlns="">
      <p:transition spd="slow" advClick="0" advTm="10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/>
      <p:bldP spid="14" grpId="0" animBg="1"/>
      <p:bldP spid="15" grpId="0"/>
      <p:bldP spid="18" grpId="0" animBg="1"/>
      <p:bldP spid="27" grpId="0" animBg="1"/>
      <p:bldP spid="28" grpId="0" animBg="1"/>
      <p:bldP spid="3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:a16="http://schemas.microsoft.com/office/drawing/2014/main" id="{87FD94F7-9441-409A-B2E0-51BC6E9C43F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DFCB91F9-0134-4F13-928A-5BD364F344D9}"/>
                </a:ext>
              </a:extLst>
            </p:cNvPr>
            <p:cNvSpPr/>
            <p:nvPr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gradFill flip="none" rotWithShape="1">
              <a:gsLst>
                <a:gs pos="0">
                  <a:srgbClr val="FF33CC">
                    <a:shade val="30000"/>
                    <a:satMod val="115000"/>
                  </a:srgbClr>
                </a:gs>
                <a:gs pos="50000">
                  <a:srgbClr val="FF33CC">
                    <a:shade val="67500"/>
                    <a:satMod val="115000"/>
                  </a:srgbClr>
                </a:gs>
                <a:gs pos="100000">
                  <a:srgbClr val="FF33CC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D60093"/>
                </a:solidFill>
              </a:endParaRP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D906D742-10AC-469C-B21B-FB420F58367E}"/>
                </a:ext>
              </a:extLst>
            </p:cNvPr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DC4027D9-2ADE-40D3-8B62-7403A556B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350" y="528639"/>
              <a:ext cx="1843110" cy="486727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63FE4F45-0D63-4EC5-BD18-1ACCF98E4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977" y="528639"/>
              <a:ext cx="1971673" cy="4862510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6861059-87F9-4657-9F11-D313E7194D98}"/>
                </a:ext>
              </a:extLst>
            </p:cNvPr>
            <p:cNvSpPr txBox="1"/>
            <p:nvPr/>
          </p:nvSpPr>
          <p:spPr>
            <a:xfrm>
              <a:off x="2038350" y="5559920"/>
              <a:ext cx="19740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4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MATT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73891085-1FEF-4BBF-ABF6-2A77F35CB299}"/>
                </a:ext>
              </a:extLst>
            </p:cNvPr>
            <p:cNvSpPr txBox="1"/>
            <p:nvPr/>
          </p:nvSpPr>
          <p:spPr>
            <a:xfrm>
              <a:off x="8189089" y="5559919"/>
              <a:ext cx="19716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4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CLEAR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8E21C535-EAAB-4187-A2DB-D1E916272A63}"/>
                </a:ext>
              </a:extLst>
            </p:cNvPr>
            <p:cNvSpPr txBox="1"/>
            <p:nvPr/>
          </p:nvSpPr>
          <p:spPr>
            <a:xfrm>
              <a:off x="4857751" y="1990398"/>
              <a:ext cx="247649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0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ECCO LA NOSTRA STORIA</a:t>
              </a:r>
              <a:r>
                <a:rPr lang="it-IT" dirty="0">
                  <a:solidFill>
                    <a:srgbClr val="FFFF00"/>
                  </a:solidFill>
                </a:rPr>
                <a:t>…</a:t>
              </a:r>
            </a:p>
          </p:txBody>
        </p:sp>
      </p:grp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C326845-49C5-48AA-BAC4-2252F682FC72}"/>
              </a:ext>
            </a:extLst>
          </p:cNvPr>
          <p:cNvCxnSpPr/>
          <p:nvPr/>
        </p:nvCxnSpPr>
        <p:spPr>
          <a:xfrm>
            <a:off x="0" y="0"/>
            <a:ext cx="0" cy="665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3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">
        <p:blinds dir="vert"/>
      </p:transition>
    </mc:Choice>
    <mc:Fallback xmlns="">
      <p:transition spd="slow" advClick="0" advTm="1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0EE6E153-9312-4B8C-915C-57E75F3D589E}"/>
              </a:ext>
            </a:extLst>
          </p:cNvPr>
          <p:cNvGrpSpPr/>
          <p:nvPr/>
        </p:nvGrpSpPr>
        <p:grpSpPr>
          <a:xfrm>
            <a:off x="966786" y="857250"/>
            <a:ext cx="10258428" cy="5143500"/>
            <a:chOff x="838200" y="857250"/>
            <a:chExt cx="10258428" cy="514350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4C4F604-9956-4FDF-8660-5F2A706D5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857250"/>
              <a:ext cx="3162299" cy="5143500"/>
            </a:xfrm>
            <a:prstGeom prst="rect">
              <a:avLst/>
            </a:prstGeom>
          </p:spPr>
        </p:pic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33D5BF95-EAA3-4DFE-AA8F-4A8F991188D4}"/>
                </a:ext>
              </a:extLst>
            </p:cNvPr>
            <p:cNvGrpSpPr/>
            <p:nvPr/>
          </p:nvGrpSpPr>
          <p:grpSpPr>
            <a:xfrm>
              <a:off x="5286378" y="1997839"/>
              <a:ext cx="5810250" cy="2862322"/>
              <a:chOff x="4743450" y="2266950"/>
              <a:chExt cx="5810250" cy="2862322"/>
            </a:xfrm>
          </p:grpSpPr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9BAE18DA-5341-4A94-B0A3-B965A1729D49}"/>
                  </a:ext>
                </a:extLst>
              </p:cNvPr>
              <p:cNvSpPr/>
              <p:nvPr/>
            </p:nvSpPr>
            <p:spPr>
              <a:xfrm>
                <a:off x="4743450" y="2266950"/>
                <a:ext cx="5810250" cy="2495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glow rad="101600">
                  <a:srgbClr val="FF0000">
                    <a:alpha val="6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011B034-5392-40F0-BF33-729E123B8E26}"/>
                  </a:ext>
                </a:extLst>
              </p:cNvPr>
              <p:cNvSpPr txBox="1"/>
              <p:nvPr/>
            </p:nvSpPr>
            <p:spPr>
              <a:xfrm>
                <a:off x="4743450" y="2266950"/>
                <a:ext cx="581025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b="1" kern="150" dirty="0">
                    <a:effectLst/>
                    <a:latin typeface="MV Boli" panose="02000500030200090000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NEL “NUOVO CODICE ROSSO” E' STATO INSERITO IL REATO DI </a:t>
                </a:r>
                <a:r>
                  <a:rPr lang="it-IT" sz="1800" b="1" kern="150" dirty="0">
                    <a:solidFill>
                      <a:srgbClr val="FF0000"/>
                    </a:solidFill>
                    <a:effectLst/>
                    <a:latin typeface="MV Boli" panose="02000500030200090000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STALKING</a:t>
                </a:r>
                <a:r>
                  <a:rPr lang="it-IT" sz="1800" b="1" kern="150" dirty="0">
                    <a:effectLst/>
                    <a:latin typeface="MV Boli" panose="02000500030200090000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lang="it-IT" sz="18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r>
                  <a:rPr lang="it-IT" sz="1800" b="1" kern="150" dirty="0">
                    <a:effectLst/>
                    <a:latin typeface="MV Boli" panose="02000500030200090000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E' UN REATO PENALE NON CIVILE ED E' GRAVISSIMO, CONSISTE NEL:</a:t>
                </a:r>
                <a:endParaRPr lang="it-IT" sz="18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r>
                  <a:rPr lang="it-IT" sz="1800" b="1" kern="150" dirty="0">
                    <a:effectLst/>
                    <a:latin typeface="MV Boli" panose="02000500030200090000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  CONTROLLARE, ASPETTARE SENZA AVER RICEVUTO UN APPUNTAMENTO, INSEGUIRE, PEDINARE, MINACCIARE, MOLESTARE, INTIMIDIRE UNA </a:t>
                </a:r>
                <a:r>
                  <a:rPr lang="it-IT" sz="1800" b="1" kern="150" dirty="0">
                    <a:solidFill>
                      <a:srgbClr val="03B525"/>
                    </a:solidFill>
                    <a:effectLst/>
                    <a:latin typeface="MV Boli" panose="02000500030200090000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PERSONA</a:t>
                </a:r>
                <a:r>
                  <a:rPr lang="it-IT" sz="1800" b="1" kern="150" dirty="0">
                    <a:effectLst/>
                    <a:latin typeface="MV Boli" panose="02000500030200090000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lang="it-IT" sz="18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r>
                  <a:rPr lang="it-IT" sz="1800" kern="150" dirty="0">
                    <a:effectLst/>
                    <a:latin typeface="MV Boli" panose="02000500030200090000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it-IT" sz="18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r>
                  <a:rPr lang="it-IT" sz="1800" kern="150" dirty="0">
                    <a:effectLst/>
                    <a:latin typeface="MV Boli" panose="02000500030200090000" pitchFamily="2" charset="0"/>
                    <a:ea typeface="SimSu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it-IT" sz="18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E325155-CFA2-405A-9A60-D5E1C82CA7D3}"/>
              </a:ext>
            </a:extLst>
          </p:cNvPr>
          <p:cNvCxnSpPr/>
          <p:nvPr/>
        </p:nvCxnSpPr>
        <p:spPr>
          <a:xfrm>
            <a:off x="0" y="0"/>
            <a:ext cx="0" cy="1195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3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CBEEDB78-5996-44E9-9DCA-A0174413471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FF33CC">
                  <a:shade val="30000"/>
                  <a:satMod val="115000"/>
                </a:srgbClr>
              </a:gs>
              <a:gs pos="50000">
                <a:srgbClr val="FF33CC">
                  <a:shade val="67500"/>
                  <a:satMod val="115000"/>
                </a:srgbClr>
              </a:gs>
              <a:gs pos="100000">
                <a:srgbClr val="FF33CC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E07FF397-E13D-45EE-BF0C-15991E01FF4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7340C25-5A58-48DB-9912-434D15023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75" y="931176"/>
            <a:ext cx="9586849" cy="4995647"/>
          </a:xfrm>
          <a:prstGeom prst="rect">
            <a:avLst/>
          </a:prstGeom>
        </p:spPr>
      </p:pic>
      <p:sp>
        <p:nvSpPr>
          <p:cNvPr id="8" name="Fumetto: rettangolo 7">
            <a:extLst>
              <a:ext uri="{FF2B5EF4-FFF2-40B4-BE49-F238E27FC236}">
                <a16:creationId xmlns:a16="http://schemas.microsoft.com/office/drawing/2014/main" id="{EE72096C-0C21-4AAD-96EA-661CE6B1AE47}"/>
              </a:ext>
            </a:extLst>
          </p:cNvPr>
          <p:cNvSpPr/>
          <p:nvPr/>
        </p:nvSpPr>
        <p:spPr>
          <a:xfrm>
            <a:off x="350075" y="759546"/>
            <a:ext cx="2400300" cy="1200330"/>
          </a:xfrm>
          <a:prstGeom prst="wedgeRectCallout">
            <a:avLst>
              <a:gd name="adj1" fmla="val 47620"/>
              <a:gd name="adj2" fmla="val 85573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096D941-FD60-4455-83C0-B191BC3911A2}"/>
              </a:ext>
            </a:extLst>
          </p:cNvPr>
          <p:cNvSpPr txBox="1"/>
          <p:nvPr/>
        </p:nvSpPr>
        <p:spPr>
          <a:xfrm>
            <a:off x="350075" y="759546"/>
            <a:ext cx="240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L'HO VISTA AL PARCO LA PRIMA VOLTA TRA LE SUE AMICHE… 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0DEDF26-02AD-4BBF-9857-B4D530643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3690040"/>
            <a:ext cx="1733550" cy="3167960"/>
          </a:xfrm>
          <a:prstGeom prst="rect">
            <a:avLst/>
          </a:prstGeom>
        </p:spPr>
      </p:pic>
      <p:sp>
        <p:nvSpPr>
          <p:cNvPr id="10" name="Fumetto: rettangolo 9">
            <a:extLst>
              <a:ext uri="{FF2B5EF4-FFF2-40B4-BE49-F238E27FC236}">
                <a16:creationId xmlns:a16="http://schemas.microsoft.com/office/drawing/2014/main" id="{2D4047E1-2EB0-49D9-AE5D-8A95BAA13CEA}"/>
              </a:ext>
            </a:extLst>
          </p:cNvPr>
          <p:cNvSpPr/>
          <p:nvPr/>
        </p:nvSpPr>
        <p:spPr>
          <a:xfrm>
            <a:off x="9105899" y="123825"/>
            <a:ext cx="2331275" cy="1466849"/>
          </a:xfrm>
          <a:prstGeom prst="wedgeRectCallout">
            <a:avLst>
              <a:gd name="adj1" fmla="val -47222"/>
              <a:gd name="adj2" fmla="val 80812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ABE8AD2-9514-4CC3-9D93-3473724CB4A8}"/>
              </a:ext>
            </a:extLst>
          </p:cNvPr>
          <p:cNvSpPr txBox="1"/>
          <p:nvPr/>
        </p:nvSpPr>
        <p:spPr>
          <a:xfrm>
            <a:off x="9193975" y="123825"/>
            <a:ext cx="2331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MI HA CHIESTO SUBITO IL NOME, MA </a:t>
            </a:r>
            <a:r>
              <a:rPr lang="it-IT" b="1" dirty="0"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E’ </a:t>
            </a:r>
            <a:r>
              <a:rPr lang="it-IT" sz="1800" b="1" kern="150" dirty="0"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STATA LA MIA AMICA A DARGLIELO!</a:t>
            </a:r>
            <a:endParaRPr lang="it-IT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it-IT" sz="1800" kern="150" dirty="0"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it-IT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it-IT" dirty="0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85E44A8-B237-4439-9E4F-A59CE0D49300}"/>
              </a:ext>
            </a:extLst>
          </p:cNvPr>
          <p:cNvCxnSpPr/>
          <p:nvPr/>
        </p:nvCxnSpPr>
        <p:spPr>
          <a:xfrm>
            <a:off x="0" y="0"/>
            <a:ext cx="0" cy="561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7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C5C7484-A6E2-4FF2-AEDD-E0F30E2FA0A3}"/>
              </a:ext>
            </a:extLst>
          </p:cNvPr>
          <p:cNvSpPr/>
          <p:nvPr/>
        </p:nvSpPr>
        <p:spPr>
          <a:xfrm>
            <a:off x="5964776" y="1"/>
            <a:ext cx="6096000" cy="6858000"/>
          </a:xfrm>
          <a:prstGeom prst="rect">
            <a:avLst/>
          </a:prstGeom>
          <a:gradFill flip="none" rotWithShape="1">
            <a:gsLst>
              <a:gs pos="67000">
                <a:srgbClr val="FF33CC"/>
              </a:gs>
              <a:gs pos="28000">
                <a:srgbClr val="D60093"/>
              </a:gs>
              <a:gs pos="100000">
                <a:srgbClr val="FF66CC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D816D58-CD3D-47A9-B68F-6258FACE828C}"/>
              </a:ext>
            </a:extLst>
          </p:cNvPr>
          <p:cNvSpPr/>
          <p:nvPr/>
        </p:nvSpPr>
        <p:spPr>
          <a:xfrm>
            <a:off x="-116425" y="1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005177">
                  <a:shade val="30000"/>
                  <a:satMod val="115000"/>
                </a:srgbClr>
              </a:gs>
              <a:gs pos="50000">
                <a:srgbClr val="005177">
                  <a:shade val="67500"/>
                  <a:satMod val="115000"/>
                </a:srgbClr>
              </a:gs>
              <a:gs pos="100000">
                <a:srgbClr val="00517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72F2591E-C11A-4C5C-8C51-A46A1DA7E473}"/>
              </a:ext>
            </a:extLst>
          </p:cNvPr>
          <p:cNvSpPr/>
          <p:nvPr/>
        </p:nvSpPr>
        <p:spPr>
          <a:xfrm rot="5400000">
            <a:off x="5202775" y="726280"/>
            <a:ext cx="2390775" cy="866775"/>
          </a:xfrm>
          <a:prstGeom prst="triangle">
            <a:avLst/>
          </a:prstGeom>
          <a:solidFill>
            <a:srgbClr val="0051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isoscele 6">
            <a:extLst>
              <a:ext uri="{FF2B5EF4-FFF2-40B4-BE49-F238E27FC236}">
                <a16:creationId xmlns:a16="http://schemas.microsoft.com/office/drawing/2014/main" id="{2AF0209D-36E8-45DB-A0BA-38C6638EC994}"/>
              </a:ext>
            </a:extLst>
          </p:cNvPr>
          <p:cNvSpPr/>
          <p:nvPr/>
        </p:nvSpPr>
        <p:spPr>
          <a:xfrm rot="5400000">
            <a:off x="5202774" y="5229225"/>
            <a:ext cx="2390776" cy="866775"/>
          </a:xfrm>
          <a:prstGeom prst="triangle">
            <a:avLst/>
          </a:prstGeom>
          <a:solidFill>
            <a:srgbClr val="0051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B2EBD6AB-1747-4EC3-89B1-FAE56E4F3990}"/>
              </a:ext>
            </a:extLst>
          </p:cNvPr>
          <p:cNvSpPr/>
          <p:nvPr/>
        </p:nvSpPr>
        <p:spPr>
          <a:xfrm rot="16200000">
            <a:off x="4472243" y="2977752"/>
            <a:ext cx="2147890" cy="866776"/>
          </a:xfrm>
          <a:prstGeom prst="triangl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61ED467-7073-4E15-A353-71D2BE004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57" y="2806292"/>
            <a:ext cx="4297815" cy="368578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F0E05FC-90B2-4256-8CD6-B74D5A336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2" y="261387"/>
            <a:ext cx="2479473" cy="6230690"/>
          </a:xfrm>
          <a:prstGeom prst="rect">
            <a:avLst/>
          </a:prstGeom>
        </p:spPr>
      </p:pic>
      <p:sp>
        <p:nvSpPr>
          <p:cNvPr id="17" name="Fumetto: rettangolo 16">
            <a:extLst>
              <a:ext uri="{FF2B5EF4-FFF2-40B4-BE49-F238E27FC236}">
                <a16:creationId xmlns:a16="http://schemas.microsoft.com/office/drawing/2014/main" id="{372408DB-8DB5-4676-A2D8-ABCD07FE2998}"/>
              </a:ext>
            </a:extLst>
          </p:cNvPr>
          <p:cNvSpPr/>
          <p:nvPr/>
        </p:nvSpPr>
        <p:spPr>
          <a:xfrm>
            <a:off x="3259679" y="199471"/>
            <a:ext cx="2705097" cy="1873527"/>
          </a:xfrm>
          <a:prstGeom prst="wedgeRectCallout">
            <a:avLst>
              <a:gd name="adj1" fmla="val -62330"/>
              <a:gd name="adj2" fmla="val 39184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b="1" dirty="0">
                <a:solidFill>
                  <a:srgbClr val="FFFF00"/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, TIK </a:t>
            </a:r>
            <a:r>
              <a:rPr lang="it-IT" sz="1800" b="1" dirty="0">
                <a:solidFill>
                  <a:srgbClr val="FFFF00"/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TOK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Bolla: nuvola 17">
            <a:extLst>
              <a:ext uri="{FF2B5EF4-FFF2-40B4-BE49-F238E27FC236}">
                <a16:creationId xmlns:a16="http://schemas.microsoft.com/office/drawing/2014/main" id="{B566A379-383C-4DDD-9BA9-033A41102F6C}"/>
              </a:ext>
            </a:extLst>
          </p:cNvPr>
          <p:cNvSpPr/>
          <p:nvPr/>
        </p:nvSpPr>
        <p:spPr>
          <a:xfrm>
            <a:off x="7017292" y="27502"/>
            <a:ext cx="3648075" cy="2124075"/>
          </a:xfrm>
          <a:prstGeom prst="cloudCallout">
            <a:avLst>
              <a:gd name="adj1" fmla="val 29585"/>
              <a:gd name="adj2" fmla="val 74980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FCFFA5E-8B4E-4686-AAE2-2B3EB8CA0EAD}"/>
              </a:ext>
            </a:extLst>
          </p:cNvPr>
          <p:cNvSpPr txBox="1"/>
          <p:nvPr/>
        </p:nvSpPr>
        <p:spPr>
          <a:xfrm>
            <a:off x="3259679" y="313655"/>
            <a:ext cx="27955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HAI RICEVUTO LA MIA DEDICA:“TU SEI L'ANIMA DELLA MIA VITA”?</a:t>
            </a:r>
          </a:p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TE L'HO MANDATA OVUNQUE INSTAGRAM, FACEBOOK, TIK TOK </a:t>
            </a:r>
            <a:r>
              <a:rPr lang="it-IT" sz="1800" b="1" dirty="0">
                <a:solidFill>
                  <a:schemeClr val="bg1">
                    <a:lumMod val="50000"/>
                  </a:schemeClr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... 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ADE459B-E220-4965-8E81-5D7EC9A3E7F2}"/>
              </a:ext>
            </a:extLst>
          </p:cNvPr>
          <p:cNvSpPr txBox="1"/>
          <p:nvPr/>
        </p:nvSpPr>
        <p:spPr>
          <a:xfrm>
            <a:off x="7177809" y="365923"/>
            <a:ext cx="341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800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05934278-D520-4D39-BB85-6178BDA86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52" y="4082125"/>
            <a:ext cx="1467856" cy="2390777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3D776DD-DC52-4CC9-8768-111B6986C25F}"/>
              </a:ext>
            </a:extLst>
          </p:cNvPr>
          <p:cNvSpPr txBox="1"/>
          <p:nvPr/>
        </p:nvSpPr>
        <p:spPr>
          <a:xfrm>
            <a:off x="7332576" y="438793"/>
            <a:ext cx="33603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7F7F7F"/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MAGARI HA UN PO' ESAGERATO MA MI SEMBRA UNA BELLA DEDICA IN FONDO. SPERIAMO SIA SINCERO NEI FATTI, VEDREMO...!!! </a:t>
            </a:r>
            <a:endParaRPr lang="it-IT" sz="1600" dirty="0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9AE15B1-9398-487D-BC5B-E80787CC9233}"/>
              </a:ext>
            </a:extLst>
          </p:cNvPr>
          <p:cNvCxnSpPr/>
          <p:nvPr/>
        </p:nvCxnSpPr>
        <p:spPr>
          <a:xfrm>
            <a:off x="-116425" y="0"/>
            <a:ext cx="0" cy="898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94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A2FDAE2-9DF7-47C8-821E-B43DAE0A4252}"/>
              </a:ext>
            </a:extLst>
          </p:cNvPr>
          <p:cNvSpPr/>
          <p:nvPr/>
        </p:nvSpPr>
        <p:spPr>
          <a:xfrm>
            <a:off x="6103310" y="0"/>
            <a:ext cx="6096000" cy="6858000"/>
          </a:xfrm>
          <a:prstGeom prst="rect">
            <a:avLst/>
          </a:prstGeom>
          <a:gradFill flip="none" rotWithShape="1">
            <a:gsLst>
              <a:gs pos="67000">
                <a:srgbClr val="FF33CC"/>
              </a:gs>
              <a:gs pos="28000">
                <a:srgbClr val="D60093"/>
              </a:gs>
              <a:gs pos="100000">
                <a:srgbClr val="FF66CC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EBC0B11-B313-48A6-85FE-43E3A0B75D09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005177">
                  <a:shade val="30000"/>
                  <a:satMod val="115000"/>
                </a:srgbClr>
              </a:gs>
              <a:gs pos="50000">
                <a:srgbClr val="005177">
                  <a:shade val="67500"/>
                  <a:satMod val="115000"/>
                </a:srgbClr>
              </a:gs>
              <a:gs pos="100000">
                <a:srgbClr val="00517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riangolo isoscele 4">
            <a:extLst>
              <a:ext uri="{FF2B5EF4-FFF2-40B4-BE49-F238E27FC236}">
                <a16:creationId xmlns:a16="http://schemas.microsoft.com/office/drawing/2014/main" id="{07E60067-7319-4E65-8FD0-44C0808CEF8F}"/>
              </a:ext>
            </a:extLst>
          </p:cNvPr>
          <p:cNvSpPr/>
          <p:nvPr/>
        </p:nvSpPr>
        <p:spPr>
          <a:xfrm rot="5400000">
            <a:off x="3707694" y="2383032"/>
            <a:ext cx="6822275" cy="2038353"/>
          </a:xfrm>
          <a:prstGeom prst="triangle">
            <a:avLst>
              <a:gd name="adj" fmla="val 51536"/>
            </a:avLst>
          </a:prstGeom>
          <a:solidFill>
            <a:srgbClr val="0051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39691F3-2601-4304-892C-C3E6651E4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" y="0"/>
            <a:ext cx="2460358" cy="68580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97D0D927-DD25-451E-A72B-0B20D2611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226" y="2131127"/>
            <a:ext cx="3045786" cy="2498119"/>
          </a:xfrm>
          <a:prstGeom prst="rect">
            <a:avLst/>
          </a:prstGeom>
        </p:spPr>
      </p:pic>
      <p:sp>
        <p:nvSpPr>
          <p:cNvPr id="21" name="Bolla: nuvola 20">
            <a:extLst>
              <a:ext uri="{FF2B5EF4-FFF2-40B4-BE49-F238E27FC236}">
                <a16:creationId xmlns:a16="http://schemas.microsoft.com/office/drawing/2014/main" id="{63C3AC99-8A5A-48FF-88FA-0A23A584841B}"/>
              </a:ext>
            </a:extLst>
          </p:cNvPr>
          <p:cNvSpPr/>
          <p:nvPr/>
        </p:nvSpPr>
        <p:spPr>
          <a:xfrm>
            <a:off x="3048000" y="892677"/>
            <a:ext cx="2598467" cy="1668360"/>
          </a:xfrm>
          <a:prstGeom prst="cloudCallout">
            <a:avLst>
              <a:gd name="adj1" fmla="val -86263"/>
              <a:gd name="adj2" fmla="val -47143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MA PERCHE' NON MI RISPONDE?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Fumetto: rettangolo 21">
            <a:extLst>
              <a:ext uri="{FF2B5EF4-FFF2-40B4-BE49-F238E27FC236}">
                <a16:creationId xmlns:a16="http://schemas.microsoft.com/office/drawing/2014/main" id="{8CB33D59-7E24-4C62-91D3-D3C87EDEE772}"/>
              </a:ext>
            </a:extLst>
          </p:cNvPr>
          <p:cNvSpPr/>
          <p:nvPr/>
        </p:nvSpPr>
        <p:spPr>
          <a:xfrm>
            <a:off x="2917200" y="4029373"/>
            <a:ext cx="3096735" cy="1477328"/>
          </a:xfrm>
          <a:prstGeom prst="wedgeRectCallout">
            <a:avLst>
              <a:gd name="adj1" fmla="val -82737"/>
              <a:gd name="adj2" fmla="val -5459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87FC4AA-B1DF-4B2E-8A34-8A578389FA2A}"/>
              </a:ext>
            </a:extLst>
          </p:cNvPr>
          <p:cNvSpPr txBox="1"/>
          <p:nvPr/>
        </p:nvSpPr>
        <p:spPr>
          <a:xfrm>
            <a:off x="2917201" y="4029372"/>
            <a:ext cx="3182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TI HO MANDATO UN MILIONE DI MESSAGGI  VOCALI... RISPONDIMI</a:t>
            </a:r>
          </a:p>
          <a:p>
            <a:r>
              <a:rPr lang="it-IT" sz="1800" b="1" dirty="0">
                <a:solidFill>
                  <a:schemeClr val="bg1"/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SUBITO! VOGLIO SENTIRTI ORA</a:t>
            </a:r>
            <a:r>
              <a:rPr lang="it-IT" b="1" dirty="0">
                <a:solidFill>
                  <a:schemeClr val="bg1"/>
                </a:solidFill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!!</a:t>
            </a:r>
            <a:r>
              <a:rPr lang="it-IT" sz="1800" b="1" dirty="0">
                <a:solidFill>
                  <a:schemeClr val="bg1"/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3" name="Fumetto: rettangolo 22">
            <a:extLst>
              <a:ext uri="{FF2B5EF4-FFF2-40B4-BE49-F238E27FC236}">
                <a16:creationId xmlns:a16="http://schemas.microsoft.com/office/drawing/2014/main" id="{6AC8ACB6-B254-45C3-9E5E-1B609C83726F}"/>
              </a:ext>
            </a:extLst>
          </p:cNvPr>
          <p:cNvSpPr/>
          <p:nvPr/>
        </p:nvSpPr>
        <p:spPr>
          <a:xfrm>
            <a:off x="7603548" y="147257"/>
            <a:ext cx="4442314" cy="2235554"/>
          </a:xfrm>
          <a:prstGeom prst="wedgeRectCallout">
            <a:avLst>
              <a:gd name="adj1" fmla="val 35871"/>
              <a:gd name="adj2" fmla="val 74881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A556C78-C4C1-4595-ACAD-15AA87F0F4C4}"/>
              </a:ext>
            </a:extLst>
          </p:cNvPr>
          <p:cNvSpPr txBox="1"/>
          <p:nvPr/>
        </p:nvSpPr>
        <p:spPr>
          <a:xfrm>
            <a:off x="7596238" y="186397"/>
            <a:ext cx="4442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kern="150" dirty="0">
                <a:solidFill>
                  <a:schemeClr val="bg1">
                    <a:lumMod val="50000"/>
                  </a:schemeClr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NON CE LA FACCIO PIU’! CHE DELUSIONE! </a:t>
            </a:r>
            <a:r>
              <a:rPr lang="it-IT" b="1" dirty="0">
                <a:solidFill>
                  <a:schemeClr val="bg1">
                    <a:lumMod val="50000"/>
                  </a:schemeClr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NON CHIAMARMI PIU’, DEVO STUDIARE! </a:t>
            </a:r>
            <a:r>
              <a:rPr lang="it-IT" b="1" kern="150" dirty="0">
                <a:solidFill>
                  <a:schemeClr val="bg1">
                    <a:lumMod val="50000"/>
                  </a:schemeClr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SEMBRA QUASI CHE IO TI ABBIA</a:t>
            </a:r>
            <a:r>
              <a:rPr lang="it-IT" b="1" dirty="0">
                <a:solidFill>
                  <a:schemeClr val="bg1">
                    <a:lumMod val="50000"/>
                  </a:schemeClr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INCORAGGIATO, INVECE NON TI HO </a:t>
            </a:r>
            <a:r>
              <a:rPr lang="it-IT" b="1" kern="150" dirty="0">
                <a:solidFill>
                  <a:schemeClr val="bg1">
                    <a:lumMod val="50000"/>
                  </a:schemeClr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DETTO ANCORA SE HO GRADITO LA TUADEDICA E NON  MI SEMBRA CHE QUESTO SIA IMPORTANTE ANCHE PER TE</a:t>
            </a:r>
            <a:r>
              <a:rPr lang="it-IT" sz="1200" b="1" kern="150" dirty="0">
                <a:solidFill>
                  <a:schemeClr val="bg1">
                    <a:lumMod val="50000"/>
                  </a:schemeClr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it-IT" sz="1200" kern="15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Fumetto: rettangolo 23">
            <a:extLst>
              <a:ext uri="{FF2B5EF4-FFF2-40B4-BE49-F238E27FC236}">
                <a16:creationId xmlns:a16="http://schemas.microsoft.com/office/drawing/2014/main" id="{DA819B82-C327-4A46-B98B-23406EFCF5B7}"/>
              </a:ext>
            </a:extLst>
          </p:cNvPr>
          <p:cNvSpPr/>
          <p:nvPr/>
        </p:nvSpPr>
        <p:spPr>
          <a:xfrm>
            <a:off x="7701679" y="5330809"/>
            <a:ext cx="2466979" cy="1346253"/>
          </a:xfrm>
          <a:prstGeom prst="wedgeRectCallout">
            <a:avLst>
              <a:gd name="adj1" fmla="val 90752"/>
              <a:gd name="adj2" fmla="val -138699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2286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FE974A6-0C42-414D-84F1-190EA493948D}"/>
              </a:ext>
            </a:extLst>
          </p:cNvPr>
          <p:cNvSpPr txBox="1"/>
          <p:nvPr/>
        </p:nvSpPr>
        <p:spPr>
          <a:xfrm>
            <a:off x="7645701" y="5389197"/>
            <a:ext cx="278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kern="150" dirty="0">
                <a:solidFill>
                  <a:schemeClr val="bg1"/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NON VOGLIO PIU' SENTIRTI, HO GIA'</a:t>
            </a:r>
            <a:endParaRPr lang="it-IT" sz="1800" kern="1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it-IT" sz="1800" b="1" kern="150" dirty="0">
                <a:solidFill>
                  <a:schemeClr val="bg1"/>
                </a:solidFill>
                <a:effectLst/>
                <a:latin typeface="MV Boli" panose="0200050003020009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PARLATO CON MIO PADRE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E9B4D625-0714-4AF2-975D-65DE95A6F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91" y="4762500"/>
            <a:ext cx="989076" cy="1929959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5D8DCBBF-3782-4153-822F-423FDCF08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560" y="4762500"/>
            <a:ext cx="991969" cy="1929959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185DD9A8-3ABA-4923-B55C-A6D80ECFE8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01" y="568651"/>
            <a:ext cx="891847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97796F3E-1B5C-4578-98E2-9ABA1F1A7EC5}"/>
              </a:ext>
            </a:extLst>
          </p:cNvPr>
          <p:cNvGrpSpPr/>
          <p:nvPr/>
        </p:nvGrpSpPr>
        <p:grpSpPr>
          <a:xfrm>
            <a:off x="1195386" y="857250"/>
            <a:ext cx="10301290" cy="5143500"/>
            <a:chOff x="1195386" y="857250"/>
            <a:chExt cx="10301290" cy="514350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4C4F604-9956-4FDF-8660-5F2A706D5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386" y="857250"/>
              <a:ext cx="3213682" cy="5143500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9BAE18DA-5341-4A94-B0A3-B965A1729D49}"/>
                </a:ext>
              </a:extLst>
            </p:cNvPr>
            <p:cNvSpPr/>
            <p:nvPr/>
          </p:nvSpPr>
          <p:spPr>
            <a:xfrm>
              <a:off x="4772025" y="2151965"/>
              <a:ext cx="6629401" cy="2286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E011B034-5392-40F0-BF33-729E123B8E26}"/>
                </a:ext>
              </a:extLst>
            </p:cNvPr>
            <p:cNvSpPr txBox="1"/>
            <p:nvPr/>
          </p:nvSpPr>
          <p:spPr>
            <a:xfrm>
              <a:off x="4867275" y="2971800"/>
              <a:ext cx="6629401" cy="646331"/>
            </a:xfrm>
            <a:prstGeom prst="rect">
              <a:avLst/>
            </a:prstGeom>
            <a:noFill/>
            <a:effectLst>
              <a:glow rad="228600">
                <a:srgbClr val="FF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it-IT" sz="1800" kern="150" dirty="0"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 </a:t>
              </a:r>
              <a:endParaRPr lang="it-IT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r>
                <a:rPr lang="it-IT" sz="1800" kern="150" dirty="0"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 </a:t>
              </a:r>
              <a:endParaRPr lang="it-IT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B56175E-DA6D-4B2B-942B-DDC5EDF562B0}"/>
                </a:ext>
              </a:extLst>
            </p:cNvPr>
            <p:cNvSpPr txBox="1"/>
            <p:nvPr/>
          </p:nvSpPr>
          <p:spPr>
            <a:xfrm>
              <a:off x="5057776" y="2257068"/>
              <a:ext cx="634365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400" b="1" kern="150" dirty="0"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IL REATO DELLO </a:t>
              </a:r>
              <a:r>
                <a:rPr lang="it-IT" sz="2400" b="1" kern="150" dirty="0">
                  <a:solidFill>
                    <a:srgbClr val="FF0000"/>
                  </a:solidFill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STALKING </a:t>
              </a:r>
              <a:r>
                <a:rPr lang="it-IT" sz="2400" b="1" kern="150" dirty="0"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E' PUNITO DELLA LEGGE CON UNA RECLUSIONE  DAI 6 MESI AI 4 ANNI: PER PROTEGGERE LA VITTIMA E </a:t>
              </a:r>
              <a:r>
                <a:rPr lang="it-IT" sz="2400" b="1" kern="150" dirty="0">
                  <a:solidFill>
                    <a:srgbClr val="00B050"/>
                  </a:solidFill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RIEDUCARE</a:t>
              </a:r>
              <a:r>
                <a:rPr lang="it-IT" sz="2400" b="1" kern="150" dirty="0">
                  <a:effectLst/>
                  <a:latin typeface="MV Boli" panose="02000500030200090000" pitchFamily="2" charset="0"/>
                  <a:ea typeface="SimSun" panose="02010600030101010101" pitchFamily="2" charset="-122"/>
                  <a:cs typeface="Arial" panose="020B0604020202020204" pitchFamily="34" charset="0"/>
                </a:rPr>
                <a:t>, SE POSSIBILE, LO STALKER.</a:t>
              </a:r>
              <a:endParaRPr lang="it-IT" sz="2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A4066DA-8D90-4447-9B3B-03ACF293BE18}"/>
              </a:ext>
            </a:extLst>
          </p:cNvPr>
          <p:cNvCxnSpPr/>
          <p:nvPr/>
        </p:nvCxnSpPr>
        <p:spPr>
          <a:xfrm>
            <a:off x="0" y="0"/>
            <a:ext cx="0" cy="6577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MV Boli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MASSACCI GABRIELE</dc:creator>
  <cp:lastModifiedBy>giuseppe russo</cp:lastModifiedBy>
  <cp:revision>90</cp:revision>
  <dcterms:created xsi:type="dcterms:W3CDTF">2021-02-20T17:36:55Z</dcterms:created>
  <dcterms:modified xsi:type="dcterms:W3CDTF">2021-11-24T18:11:58Z</dcterms:modified>
</cp:coreProperties>
</file>