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197100" y="1079500"/>
            <a:ext cx="7797900" cy="21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308350" y="4113213"/>
            <a:ext cx="55752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i="1"/>
            </a:lvl1pPr>
            <a:lvl2pPr lvl="1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5826000" y="3690871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" name="Google Shape;18;p2"/>
          <p:cNvGrpSpPr/>
          <p:nvPr/>
        </p:nvGrpSpPr>
        <p:grpSpPr>
          <a:xfrm>
            <a:off x="9763222" y="4439458"/>
            <a:ext cx="1597876" cy="1549835"/>
            <a:chOff x="9623522" y="4395008"/>
            <a:chExt cx="1597876" cy="1549835"/>
          </a:xfrm>
        </p:grpSpPr>
        <p:sp>
          <p:nvSpPr>
            <p:cNvPr id="19" name="Google Shape;19;p2"/>
            <p:cNvSpPr/>
            <p:nvPr/>
          </p:nvSpPr>
          <p:spPr>
            <a:xfrm rot="2700000" flipH="1">
              <a:off x="10267259" y="4452223"/>
              <a:ext cx="572138" cy="1317449"/>
            </a:xfrm>
            <a:custGeom>
              <a:avLst/>
              <a:gdLst/>
              <a:ahLst/>
              <a:cxnLst/>
              <a:rect l="l" t="t" r="r" b="b"/>
              <a:pathLst>
                <a:path w="571820" h="1316717" extrusionOk="0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20" name="Google Shape;20;p2"/>
            <p:cNvGrpSpPr/>
            <p:nvPr/>
          </p:nvGrpSpPr>
          <p:grpSpPr>
            <a:xfrm rot="2700000" flipH="1">
              <a:off x="10112532" y="4359934"/>
              <a:ext cx="571814" cy="1619984"/>
              <a:chOff x="8482785" y="4330454"/>
              <a:chExt cx="571820" cy="1620000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/>
                <a:ahLst/>
                <a:cxnLst/>
                <a:rect l="l" t="t" r="r" b="b"/>
                <a:pathLst>
                  <a:path w="571820" h="1311956" extrusionOk="0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22" name="Google Shape;22;p2"/>
              <p:cNvCxnSpPr/>
              <p:nvPr/>
            </p:nvCxnSpPr>
            <p:spPr>
              <a:xfrm>
                <a:off x="8768695" y="4330454"/>
                <a:ext cx="0" cy="16200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 rot="5400000">
            <a:off x="4103700" y="-1233450"/>
            <a:ext cx="3978300" cy="10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 rot="5400000">
            <a:off x="8200591" y="2777950"/>
            <a:ext cx="46896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2982642" y="-823700"/>
            <a:ext cx="4689600" cy="8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79500" y="1790700"/>
            <a:ext cx="100266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079500" y="2252663"/>
            <a:ext cx="4457700" cy="2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654800" y="2252664"/>
            <a:ext cx="4451400" cy="2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>
            <a:off x="903338" y="932220"/>
            <a:ext cx="1241482" cy="1268648"/>
            <a:chOff x="903338" y="932220"/>
            <a:chExt cx="1241482" cy="1268648"/>
          </a:xfrm>
        </p:grpSpPr>
        <p:grpSp>
          <p:nvGrpSpPr>
            <p:cNvPr id="36" name="Google Shape;36;p4"/>
            <p:cNvGrpSpPr/>
            <p:nvPr/>
          </p:nvGrpSpPr>
          <p:grpSpPr>
            <a:xfrm rot="-2700000" flipH="1">
              <a:off x="1067366" y="1242184"/>
              <a:ext cx="962166" cy="724626"/>
              <a:chOff x="461734" y="958515"/>
              <a:chExt cx="962175" cy="724633"/>
            </a:xfrm>
          </p:grpSpPr>
          <p:sp>
            <p:nvSpPr>
              <p:cNvPr id="37" name="Google Shape;37;p4"/>
              <p:cNvSpPr/>
              <p:nvPr/>
            </p:nvSpPr>
            <p:spPr>
              <a:xfrm rot="8100000" flipH="1">
                <a:off x="558038" y="1121848"/>
                <a:ext cx="464996" cy="464996"/>
              </a:xfrm>
              <a:custGeom>
                <a:avLst/>
                <a:gdLst/>
                <a:ahLst/>
                <a:cxnLst/>
                <a:rect l="l" t="t" r="r" b="b"/>
                <a:pathLst>
                  <a:path w="464738" h="464738" extrusionOk="0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/>
                <a:ahLst/>
                <a:cxnLst/>
                <a:rect l="l" t="t" r="r" b="b"/>
                <a:pathLst>
                  <a:path w="464739" h="464739" extrusionOk="0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grpSp>
          <p:nvGrpSpPr>
            <p:cNvPr id="39" name="Google Shape;39;p4"/>
            <p:cNvGrpSpPr/>
            <p:nvPr/>
          </p:nvGrpSpPr>
          <p:grpSpPr>
            <a:xfrm>
              <a:off x="903338" y="932220"/>
              <a:ext cx="960438" cy="1032777"/>
              <a:chOff x="2111538" y="2384517"/>
              <a:chExt cx="960438" cy="1032777"/>
            </a:xfrm>
          </p:grpSpPr>
          <p:sp>
            <p:nvSpPr>
              <p:cNvPr id="40" name="Google Shape;40;p4"/>
              <p:cNvSpPr/>
              <p:nvPr/>
            </p:nvSpPr>
            <p:spPr>
              <a:xfrm rot="-8100000">
                <a:off x="2207842" y="2855993"/>
                <a:ext cx="464997" cy="464997"/>
              </a:xfrm>
              <a:custGeom>
                <a:avLst/>
                <a:gdLst/>
                <a:ahLst/>
                <a:cxnLst/>
                <a:rect l="l" t="t" r="r" b="b"/>
                <a:pathLst>
                  <a:path w="464739" h="464739" extrusionOk="0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/>
                <a:ahLst/>
                <a:cxnLst/>
                <a:rect l="l" t="t" r="r" b="b"/>
                <a:pathLst>
                  <a:path w="464738" h="464738" extrusionOk="0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grpSp>
            <p:nvGrpSpPr>
              <p:cNvPr id="42" name="Google Shape;42;p4"/>
              <p:cNvGrpSpPr/>
              <p:nvPr/>
            </p:nvGrpSpPr>
            <p:grpSpPr>
              <a:xfrm>
                <a:off x="2440769" y="2384517"/>
                <a:ext cx="313057" cy="1032348"/>
                <a:chOff x="2440769" y="2384517"/>
                <a:chExt cx="313057" cy="1032348"/>
              </a:xfrm>
            </p:grpSpPr>
            <p:cxnSp>
              <p:nvCxnSpPr>
                <p:cNvPr id="43" name="Google Shape;43;p4"/>
                <p:cNvCxnSpPr/>
                <p:nvPr/>
              </p:nvCxnSpPr>
              <p:spPr>
                <a:xfrm>
                  <a:off x="2440769" y="2516865"/>
                  <a:ext cx="0" cy="90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4" name="Google Shape;44;p4"/>
                <p:cNvCxnSpPr/>
                <p:nvPr/>
              </p:nvCxnSpPr>
              <p:spPr>
                <a:xfrm>
                  <a:off x="2753826" y="2384517"/>
                  <a:ext cx="0" cy="899864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45" name="Google Shape;45;p4"/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46" name="Google Shape;46;p4"/>
            <p:cNvSpPr/>
            <p:nvPr/>
          </p:nvSpPr>
          <p:spPr>
            <a:xfrm rot="10800000">
              <a:off x="5800716" y="5488897"/>
              <a:ext cx="340500" cy="340500"/>
            </a:xfrm>
            <a:prstGeom prst="ellipse">
              <a:avLst/>
            </a:prstGeom>
            <a:solidFill>
              <a:srgbClr val="CBC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752675" y="5440856"/>
              <a:ext cx="340500" cy="340500"/>
            </a:xfrm>
            <a:prstGeom prst="ellipse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cxnSp>
        <p:nvCxnSpPr>
          <p:cNvPr id="48" name="Google Shape;48;p4"/>
          <p:cNvCxnSpPr/>
          <p:nvPr/>
        </p:nvCxnSpPr>
        <p:spPr>
          <a:xfrm rot="5400000">
            <a:off x="5826000" y="3429001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085850" y="1790700"/>
            <a:ext cx="47400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2"/>
          </p:nvPr>
        </p:nvSpPr>
        <p:spPr>
          <a:xfrm>
            <a:off x="6366000" y="1790700"/>
            <a:ext cx="47400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079500" y="1854200"/>
            <a:ext cx="474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1079500" y="2525561"/>
            <a:ext cx="4741200" cy="3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6364950" y="1854200"/>
            <a:ext cx="474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6364950" y="2525560"/>
            <a:ext cx="4741200" cy="3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079500" y="1079500"/>
            <a:ext cx="10026600" cy="4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5537200" y="955230"/>
            <a:ext cx="5583300" cy="48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Avenir"/>
              <a:buNone/>
              <a:defRPr sz="4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4800"/>
              <a:buFont typeface="Avenir"/>
              <a:buNone/>
              <a:defRPr sz="48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4pPr>
            <a:lvl5pPr marL="2286000" lvl="4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Char char="·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1079499" y="2664000"/>
            <a:ext cx="39060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1079501" y="1011238"/>
            <a:ext cx="39051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>
            <a:spLocks noGrp="1"/>
          </p:cNvSpPr>
          <p:nvPr>
            <p:ph type="pic" idx="2"/>
          </p:nvPr>
        </p:nvSpPr>
        <p:spPr>
          <a:xfrm>
            <a:off x="5537200" y="531813"/>
            <a:ext cx="6113700" cy="5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CBCF86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BCF86"/>
              </a:buClr>
              <a:buSzPts val="2800"/>
              <a:buFont typeface="Avenir"/>
              <a:buNone/>
              <a:defRPr sz="2800" b="0" i="1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BCF86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BCF86"/>
              </a:buClr>
              <a:buSzPts val="2000"/>
              <a:buFont typeface="Avenir"/>
              <a:buNone/>
              <a:defRPr sz="2000" b="0" i="1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BCF8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1079500" y="2663825"/>
            <a:ext cx="3905100" cy="3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9500" y="1790700"/>
            <a:ext cx="100266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CBCF86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BCF86"/>
              </a:buClr>
              <a:buSzPts val="2000"/>
              <a:buFont typeface="Avenir"/>
              <a:buNone/>
              <a:defRPr sz="2000" b="0" i="1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BCF86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BCF86"/>
              </a:buClr>
              <a:buSzPts val="2000"/>
              <a:buFont typeface="Avenir"/>
              <a:buNone/>
              <a:defRPr sz="2000" b="0" i="1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BCF86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/>
          <p:nvPr/>
        </p:nvSpPr>
        <p:spPr>
          <a:xfrm>
            <a:off x="291548" y="198783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3069514" y="5537106"/>
            <a:ext cx="64101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it-IT" b="1">
                <a:solidFill>
                  <a:srgbClr val="00FFFF"/>
                </a:solidFill>
              </a:rPr>
              <a:t>Per rendere più acuta la mente dei giovani</a:t>
            </a:r>
            <a:endParaRPr b="1">
              <a:solidFill>
                <a:srgbClr val="00FFFF"/>
              </a:solidFill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3033289" y="-6"/>
            <a:ext cx="6125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3200" b="1" dirty="0">
                <a:solidFill>
                  <a:srgbClr val="BF9000"/>
                </a:solidFill>
              </a:rPr>
              <a:t>INDOVINELLI MEDIEVALI</a:t>
            </a:r>
            <a:endParaRPr dirty="0">
              <a:solidFill>
                <a:srgbClr val="BF9000"/>
              </a:solidFill>
            </a:endParaRPr>
          </a:p>
          <a:p>
            <a:pPr marL="0" lvl="0" indent="0" algn="ctr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it-IT" sz="3200" b="1" dirty="0">
                <a:solidFill>
                  <a:srgbClr val="BF9000"/>
                </a:solidFill>
              </a:rPr>
              <a:t>realizzati dalla 1D</a:t>
            </a:r>
            <a:endParaRPr dirty="0">
              <a:solidFill>
                <a:srgbClr val="BF9000"/>
              </a:solidFill>
            </a:endParaRPr>
          </a:p>
        </p:txBody>
      </p:sp>
      <p:cxnSp>
        <p:nvCxnSpPr>
          <p:cNvPr id="107" name="Google Shape;107;p13"/>
          <p:cNvCxnSpPr/>
          <p:nvPr/>
        </p:nvCxnSpPr>
        <p:spPr>
          <a:xfrm>
            <a:off x="7773465" y="3690871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8025" y="1263280"/>
            <a:ext cx="7691594" cy="433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 Indovinello su un fabbro e i suoi metalli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/>
              <a:t>Un fabbro che pesa 108 libbre ha con sé dei metalli che pesano come lui; costui doveva attraversare un fiume solo che la sua barchetta poteva portare solo 110 libbre. Dica chi può come il fabbro avrebbe potuto portare con sé i suoi metalli al di là del fiume?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/>
              <a:t>Il fabbro dovrà portare un pezzo di metallo alla volta, considerando il viaggio di andata e ritorno farà 98 viaggi.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2AEABC-2C13-4DD0-A254-E2702723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18" y="3244235"/>
            <a:ext cx="4743741" cy="30564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0" y="631412"/>
            <a:ext cx="10026600" cy="655500"/>
          </a:xfrm>
        </p:spPr>
        <p:txBody>
          <a:bodyPr/>
          <a:lstStyle/>
          <a:p>
            <a:r>
              <a:rPr lang="it-IT" dirty="0"/>
              <a:t>5. Indovinello sul mercante di vasi ed anfore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9500" y="1242059"/>
            <a:ext cx="10026600" cy="3978300"/>
          </a:xfrm>
        </p:spPr>
        <p:txBody>
          <a:bodyPr/>
          <a:lstStyle/>
          <a:p>
            <a:r>
              <a:rPr lang="it-IT" dirty="0"/>
              <a:t>Un mercante di vasi e anfore va a prendere sugli argini del fiume l’argilla per costruire le sue sculture. Prende in totale 33 libbre; ogni vaso è costruito con 1,5 libbre e ogni anfora con 3 libbre, ma deve realizzare almeno 5 vasi in più rispetto alle anfore perché sono più richiesti. Il mercante decide di prendere 15 libbre in più per fare una scorta, e con queste libbre costruirà tutte anfore, ma 3 saranno di grande taglia e per costruirle servono 5 libbre ciascuna. Dica chi sa il totale delle anfore e dei vasi realizzati. </a:t>
            </a:r>
          </a:p>
        </p:txBody>
      </p:sp>
      <p:pic>
        <p:nvPicPr>
          <p:cNvPr id="1026" name="Picture 2" descr="Risultato immagini per anfore">
            <a:extLst>
              <a:ext uri="{FF2B5EF4-FFF2-40B4-BE49-F238E27FC236}">
                <a16:creationId xmlns:a16="http://schemas.microsoft.com/office/drawing/2014/main" id="{0A6D0EAD-C0DE-4B41-892E-399A1296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58" y="3892940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o immagini per vaso antico">
            <a:extLst>
              <a:ext uri="{FF2B5EF4-FFF2-40B4-BE49-F238E27FC236}">
                <a16:creationId xmlns:a16="http://schemas.microsoft.com/office/drawing/2014/main" id="{96135859-6380-41C8-BE42-41D73C832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43874"/>
            <a:ext cx="2314975" cy="23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dirty="0"/>
              <a:t>Complessivamente il mercante realizza 12 vasi e anfore; inoltre realizza 3 anfore grandi con l’argilla di scorta.  </a:t>
            </a:r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43A548-9F1D-4FB2-99EB-65E73A53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87" y="3178628"/>
            <a:ext cx="5836783" cy="22677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5. Indovinello sulle arance, mele e susine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200" dirty="0"/>
              <a:t>Un Arabo va da un mercante di frutta per comprare arance, mele e qualche altro frutto per un viaggio verso la Cina. Il mercante gli rispose che un’arancia costa 5 denari e una mela 1 denaro. L’Arabo ha con se solo 12 denari. Dica chi sa cosa farà l’ Arabo se arriveranno anche delle susine e una costa 2 denari. Trovate tutte le soluzioni possibili. (L’Arabo deve spendere tutti i denari e comprare ogni tipo di frutto.)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Soluzione :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1) un‘arancia, tre susine e una mela </a:t>
            </a:r>
          </a:p>
          <a:p>
            <a:r>
              <a:rPr lang="it-IT" dirty="0"/>
              <a:t>2) un’arancia, due susine e tre mele </a:t>
            </a:r>
          </a:p>
          <a:p>
            <a:r>
              <a:rPr lang="it-IT" dirty="0"/>
              <a:t>3) un’arancia, una susina e cinque mele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D3E4D8-31FE-4E76-82AD-B5BCF9D8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909" y="2693727"/>
            <a:ext cx="5705566" cy="36977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6. Indovinello dei mille soldati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fabbro per un esercito di 1000 soldati  forgia  delle lance, delle spade e dei falcioni . La metà dell’esercito usa le spade, la metà della metà usa i falcioni e la parte che rimane usa le lance. Arrivarono degli stranieri che volevano aiutare l’esercito con le spade. Gli stranieri sono la metà, poi si aggiungono i barbari che sono la metà degli stranieri. Dica chi può quante armi deve forgiare il fabbro.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2713C40-25B4-453E-9AD7-E9D8621D7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879" y="3695874"/>
            <a:ext cx="5877800" cy="29614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SOLUZIONE: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fabbro deve forgiare 1375 armi.</a:t>
            </a:r>
          </a:p>
          <a:p>
            <a:r>
              <a:rPr lang="it-IT" dirty="0"/>
              <a:t>1000:2=500 usano le spade </a:t>
            </a:r>
          </a:p>
          <a:p>
            <a:r>
              <a:rPr lang="it-IT" dirty="0"/>
              <a:t>500:2= 250 usano i falcioni </a:t>
            </a:r>
          </a:p>
          <a:p>
            <a:r>
              <a:rPr lang="it-IT" dirty="0"/>
              <a:t>500+250 = 750</a:t>
            </a:r>
          </a:p>
          <a:p>
            <a:r>
              <a:rPr lang="it-IT" dirty="0"/>
              <a:t>1000-750=250 usano le lance </a:t>
            </a:r>
          </a:p>
          <a:p>
            <a:r>
              <a:rPr lang="it-IT" dirty="0"/>
              <a:t>500:2=250 numero degli stranieri che usano le spade</a:t>
            </a:r>
          </a:p>
          <a:p>
            <a:r>
              <a:rPr lang="it-IT" dirty="0"/>
              <a:t>250:2=125 numero dei barbari che </a:t>
            </a:r>
            <a:r>
              <a:rPr lang="it-IT"/>
              <a:t>aiutano l’esercito</a:t>
            </a:r>
            <a:endParaRPr lang="it-IT" dirty="0"/>
          </a:p>
          <a:p>
            <a:r>
              <a:rPr lang="it-IT" dirty="0"/>
              <a:t>500+250+250+250+125=1375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7. Indovinello del porcile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contadino costruì un porcile quadrangolare nel quale rinchiuse una scrofa. La scrofa diede alla luce 7 maialini al centro del porcile. Ogni porcellino,compresa la madre che era l’ottavo maiale, diede alla luce 7 porcellini in ogni angolo del porcile. Infine, al centro del porcile, la scrofa e gli altri maiali partorirono ognuno altri 7 porcellini. Dica chi può, quanti maiali si possono contare dopo tutte le nascite.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E2AEF4-9A74-46BB-869A-5D3589A5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749" y="3881632"/>
            <a:ext cx="4189433" cy="25564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8X7=56</a:t>
            </a:r>
          </a:p>
          <a:p>
            <a:r>
              <a:rPr lang="it-IT" dirty="0"/>
              <a:t>56+8=64</a:t>
            </a:r>
          </a:p>
          <a:p>
            <a:r>
              <a:rPr lang="it-IT" dirty="0"/>
              <a:t>64X7=448</a:t>
            </a:r>
          </a:p>
          <a:p>
            <a:r>
              <a:rPr lang="it-IT" dirty="0"/>
              <a:t>448+64=512</a:t>
            </a:r>
          </a:p>
          <a:p>
            <a:r>
              <a:rPr lang="it-IT" dirty="0"/>
              <a:t>Alla fine c’erano 512 maiali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fu Alcuino di York?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Alcuino viveva con la sua famiglia e i suoi sette fratelli, aveva una grande passione per i libri e per la cultura, ma il padre voleva che lui lavorasse nei campi insieme ai suoi fratelli. A soli sette anni entrò in una scuola per monaci e si rivelò l’alunno più brillante della scuola . A 35 anni divenne direttore della scuola in cui aveva studiato. Durante uno dei suoi viaggi, incontrò il re dei Franchi, Carlo Magno, e insieme fondarono la “Scuola Palatina”. Per rendere la mente dei giovani più acuta scrisse degli indovinelli matematici.</a:t>
            </a:r>
          </a:p>
          <a:p>
            <a:r>
              <a:rPr lang="it-IT" dirty="0"/>
              <a:t>Noi ne abbiamo inventati alcuni per voi e vi invitiamo a risolverli.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DC2B0-FC8A-441E-89F0-31AE1B74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4A36FD-52D7-4B8E-ACB5-D2C4FC9F9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sz="3600" i="1" dirty="0">
                <a:latin typeface="Arial Nova Light" panose="020B0304020202020204" pitchFamily="34" charset="0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634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990748" y="665695"/>
            <a:ext cx="100266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360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200"/>
              <a:buChar char="·"/>
            </a:pPr>
            <a:r>
              <a:rPr lang="it-IT" sz="2200" b="1" i="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Problema su due uomini d’affari che posseggono 100 soldi</a:t>
            </a:r>
            <a:br>
              <a:rPr lang="it-IT" sz="2200">
                <a:solidFill>
                  <a:schemeClr val="lt2"/>
                </a:solidFill>
              </a:rPr>
            </a:br>
            <a:r>
              <a:rPr lang="it-IT" sz="2200" b="0" i="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C’erano due uomini d’affari che avevano 100 soldi in società, con i quali comprarono alcuni maiali al prezzo di 2 soldi per 5 maiali, con l’intenzione di ingrassarli e venderli in seguito, realizzando un profitto. Quando si accorsero che non era il periodo giusto per ingrassare i maiali, e che loro non erano in grado di alimentarli per tutto l’inverno, cercarono di trarre guadagno rivendendoli. Ma non ebbero successo, perchè avrebbero potuto rivendere i maiali solo al prezzo a cui li avevano acquistati, cioè 2 soldi per 5 maiali. Quando lo capirono, si dissero l’un l’altro: “Ci divideremo i maiali.” Ma spartendosi i maiali e rivendendoli allo stesso prezzo al quale li avevano pagati, riuscirono a realizzare un guadagno. Dica, chi ne è capace: quanti maiali acquistarono inizialmente i due uomini, come se li spartirono e a quale prezzo li rivendettero in modo da realizzare quel profitto che non avrebbero ottenuto se li avessero rivenduti tutti insieme?</a:t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1127250" y="-8"/>
            <a:ext cx="97536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it-IT" sz="3100" b="0" i="0" u="none" strike="noStrike" cap="none">
                <a:solidFill>
                  <a:srgbClr val="00FF00"/>
                </a:solidFill>
                <a:latin typeface="Avenir"/>
                <a:ea typeface="Avenir"/>
                <a:cs typeface="Avenir"/>
                <a:sym typeface="Avenir"/>
              </a:rPr>
              <a:t>      </a:t>
            </a:r>
            <a:r>
              <a:rPr lang="it-IT" sz="3100" b="1" i="0" u="none" strike="noStrike" cap="none">
                <a:solidFill>
                  <a:srgbClr val="00FF00"/>
                </a:solidFill>
                <a:latin typeface="Avenir"/>
                <a:ea typeface="Avenir"/>
                <a:cs typeface="Avenir"/>
                <a:sym typeface="Avenir"/>
              </a:rPr>
              <a:t>                        DI ALCUINO </a:t>
            </a:r>
            <a:endParaRPr sz="3100" b="1" i="0" u="none" strike="noStrike" cap="none">
              <a:solidFill>
                <a:srgbClr val="00FF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it-IT"/>
              <a:t>1. DUE GIORNI SPRECATI </a:t>
            </a: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0" y="1439838"/>
            <a:ext cx="100266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360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dirty="0"/>
              <a:t>	Una sarta compra 15 gomitoli al prezzo di 4 denari . La sarta cuce un vestito in cui usa 11 gomitoli, i restanti li ha rivenduti a un denaro e il vestito a 4 denari . Il giorno dopo compra 4 gomitoli a un denaro per confezionare una tenda, purtroppo non le bastano. Dica chi può quanti denari ha guadagnato? </a:t>
            </a:r>
            <a:endParaRPr dirty="0"/>
          </a:p>
        </p:txBody>
      </p:sp>
      <p:sp>
        <p:nvSpPr>
          <p:cNvPr id="121" name="Google Shape;121;p15"/>
          <p:cNvSpPr txBox="1"/>
          <p:nvPr/>
        </p:nvSpPr>
        <p:spPr>
          <a:xfrm>
            <a:off x="572655" y="-8"/>
            <a:ext cx="9753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1" i="0" u="none" strike="noStrike" cap="none">
                <a:solidFill>
                  <a:srgbClr val="F6B26B"/>
                </a:solidFill>
                <a:latin typeface="Avenir"/>
                <a:ea typeface="Avenir"/>
                <a:cs typeface="Avenir"/>
                <a:sym typeface="Avenir"/>
              </a:rPr>
              <a:t>                                REALIZZATI DA NOI</a:t>
            </a:r>
            <a:endParaRPr sz="2500" b="1" i="0" u="none" strike="noStrike" cap="none">
              <a:solidFill>
                <a:srgbClr val="F6B26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3019" y="2910645"/>
            <a:ext cx="7029526" cy="36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6600" y="94101"/>
            <a:ext cx="2120631" cy="1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it-IT" b="1"/>
              <a:t>SOLUZIONE PROBLEMA 1.</a:t>
            </a:r>
            <a:endParaRPr b="1"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1079500" y="1790700"/>
            <a:ext cx="100266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dirty="0"/>
              <a:t>La sarta ha speso 5 denari per confezionare</a:t>
            </a:r>
          </a:p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dirty="0"/>
              <a:t>Il vestito e la tenda che però non ha venduto</a:t>
            </a:r>
          </a:p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dirty="0"/>
              <a:t>perché non è riuscita a finirla. Ha ricavato 5 </a:t>
            </a:r>
          </a:p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dirty="0"/>
              <a:t>denari vendendo il vestito a 4 denari e i </a:t>
            </a:r>
          </a:p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dirty="0"/>
              <a:t>gomitoli a 1 denaro. Per cui, avendo</a:t>
            </a:r>
          </a:p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dirty="0"/>
              <a:t>spero inizialmente 5 denari e avendone </a:t>
            </a:r>
          </a:p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dirty="0"/>
              <a:t>ricavati 5, il guadagnato totale purtroppo è stato di nessun denaro. </a:t>
            </a:r>
          </a:p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0"/>
            <a:ext cx="6096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1079500" y="1209971"/>
            <a:ext cx="100266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it-IT" b="1" dirty="0"/>
              <a:t>2.ENIGMA SU UN UOMO E I SUOI MAIALI </a:t>
            </a:r>
            <a:endParaRPr b="1" dirty="0"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422974" y="1915619"/>
            <a:ext cx="100266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b="1"/>
              <a:t>Un uomo ha una  scrofa dalla quale nascono 7 maialini. Al mercato vende i suoi maiali  al prezzo di 2 denari a maiale.</a:t>
            </a:r>
            <a:endParaRPr b="1"/>
          </a:p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b="1"/>
              <a:t>Dica chi può quanti sono i maiali e quanto ricava l’uomo. </a:t>
            </a:r>
            <a:endParaRPr b="1"/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5227">
            <a:off x="8652205" y="2842932"/>
            <a:ext cx="1941761" cy="212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7512" y="3059546"/>
            <a:ext cx="601579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it-IT"/>
              <a:t>Soluzione 2. Problema </a:t>
            </a:r>
            <a:endParaRPr/>
          </a:p>
        </p:txBody>
      </p:sp>
      <p:sp>
        <p:nvSpPr>
          <p:cNvPr id="154" name="Google Shape;154;p1"/>
          <p:cNvSpPr txBox="1">
            <a:spLocks noGrp="1"/>
          </p:cNvSpPr>
          <p:nvPr>
            <p:ph type="body" idx="1"/>
          </p:nvPr>
        </p:nvSpPr>
        <p:spPr>
          <a:xfrm>
            <a:off x="1360364" y="1439850"/>
            <a:ext cx="100266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/>
              <a:t>I maiali sono nove: la scrofa, un verro e i sette cuccioli.</a:t>
            </a:r>
            <a:endParaRPr/>
          </a:p>
          <a:p>
            <a:pPr marL="360000" lvl="0" indent="-233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/>
              <a:t>L’uomo ricava 18 denari vendendoli tutti.</a:t>
            </a:r>
            <a:endParaRPr/>
          </a:p>
        </p:txBody>
      </p:sp>
      <p:pic>
        <p:nvPicPr>
          <p:cNvPr id="155" name="Google Shape;1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499942"/>
            <a:ext cx="6096000" cy="495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3.ENIGMA SULLE</a:t>
            </a:r>
            <a:r>
              <a:rPr lang="it-IT" dirty="0"/>
              <a:t> GALLINE E LE UOVA 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	</a:t>
            </a:r>
            <a:r>
              <a:rPr lang="it-IT" sz="2400" dirty="0"/>
              <a:t>Un contadino possiede 100 galline, solo alcune di loro fanno le uova; ognuna di queste depone 5 uova al giorno. In una settimana ne depongono in totale 700. Dica chi può quante galline depongono le uova?</a:t>
            </a:r>
          </a:p>
          <a:p>
            <a:pPr>
              <a:buNone/>
            </a:pP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FC0B4B-F5CD-4927-AFA0-826511F80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829" y="3546603"/>
            <a:ext cx="3822149" cy="28728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/>
              <a:t>700: 7= 100 (uova deposte in totale in un giorno)</a:t>
            </a:r>
          </a:p>
          <a:p>
            <a:r>
              <a:rPr lang="it-IT" sz="2800" dirty="0"/>
              <a:t>100: 5= 20 (galline che depongono le uova 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RegularSeedLeftStep">
      <a:dk1>
        <a:srgbClr val="000000"/>
      </a:dk1>
      <a:lt1>
        <a:srgbClr val="FFFFFF"/>
      </a:lt1>
      <a:dk2>
        <a:srgbClr val="311C22"/>
      </a:dk2>
      <a:lt2>
        <a:srgbClr val="F0F0F3"/>
      </a:lt2>
      <a:accent1>
        <a:srgbClr val="A0A641"/>
      </a:accent1>
      <a:accent2>
        <a:srgbClr val="B1873B"/>
      </a:accent2>
      <a:accent3>
        <a:srgbClr val="C3684D"/>
      </a:accent3>
      <a:accent4>
        <a:srgbClr val="B13B51"/>
      </a:accent4>
      <a:accent5>
        <a:srgbClr val="C34D94"/>
      </a:accent5>
      <a:accent6>
        <a:srgbClr val="AF3BB1"/>
      </a:accent6>
      <a:hlink>
        <a:srgbClr val="665FC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1190</Words>
  <Application>Microsoft Office PowerPoint</Application>
  <PresentationFormat>Widescreen</PresentationFormat>
  <Paragraphs>67</Paragraphs>
  <Slides>20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Arial Nova Light</vt:lpstr>
      <vt:lpstr>Avenir</vt:lpstr>
      <vt:lpstr>Frank Ruhl Libre</vt:lpstr>
      <vt:lpstr>Noto Sans Symbols</vt:lpstr>
      <vt:lpstr>Rockwell</vt:lpstr>
      <vt:lpstr>LeafVTI</vt:lpstr>
      <vt:lpstr>Per rendere più acuta la mente dei giovani</vt:lpstr>
      <vt:lpstr>Chi fu Alcuino di York?</vt:lpstr>
      <vt:lpstr>Presentazione standard di PowerPoint</vt:lpstr>
      <vt:lpstr>1. DUE GIORNI SPRECATI </vt:lpstr>
      <vt:lpstr>SOLUZIONE PROBLEMA 1.</vt:lpstr>
      <vt:lpstr>2.ENIGMA SU UN UOMO E I SUOI MAIALI </vt:lpstr>
      <vt:lpstr>Soluzione 2. Problema </vt:lpstr>
      <vt:lpstr>3.ENIGMA SULLE GALLINE E LE UOVA   </vt:lpstr>
      <vt:lpstr>Soluzione </vt:lpstr>
      <vt:lpstr>4. Indovinello su un fabbro e i suoi metalli</vt:lpstr>
      <vt:lpstr>Soluzione</vt:lpstr>
      <vt:lpstr>5. Indovinello sul mercante di vasi ed anfore </vt:lpstr>
      <vt:lpstr>Soluzione </vt:lpstr>
      <vt:lpstr>5. Indovinello sulle arance, mele e susine</vt:lpstr>
      <vt:lpstr>Soluzione :</vt:lpstr>
      <vt:lpstr>6. Indovinello dei mille soldati </vt:lpstr>
      <vt:lpstr>SOLUZIONE:</vt:lpstr>
      <vt:lpstr>7. Indovinello del porcile </vt:lpstr>
      <vt:lpstr>Soluzione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rendere più acuta la mente dei giovani</dc:title>
  <dc:creator>manuela nardi</dc:creator>
  <cp:lastModifiedBy>Fabrizio Rossi</cp:lastModifiedBy>
  <cp:revision>40</cp:revision>
  <dcterms:modified xsi:type="dcterms:W3CDTF">2021-03-01T17:20:55Z</dcterms:modified>
</cp:coreProperties>
</file>